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6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7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956" r:id="rId2"/>
    <p:sldId id="953" r:id="rId3"/>
    <p:sldId id="1017" r:id="rId4"/>
    <p:sldId id="1018" r:id="rId5"/>
    <p:sldId id="952" r:id="rId6"/>
    <p:sldId id="965" r:id="rId7"/>
    <p:sldId id="966" r:id="rId8"/>
    <p:sldId id="967" r:id="rId9"/>
    <p:sldId id="969" r:id="rId10"/>
    <p:sldId id="971" r:id="rId11"/>
    <p:sldId id="970" r:id="rId12"/>
    <p:sldId id="932" r:id="rId13"/>
    <p:sldId id="957" r:id="rId14"/>
    <p:sldId id="958" r:id="rId15"/>
    <p:sldId id="972" r:id="rId16"/>
    <p:sldId id="973" r:id="rId17"/>
    <p:sldId id="974" r:id="rId18"/>
    <p:sldId id="975" r:id="rId19"/>
    <p:sldId id="976" r:id="rId20"/>
    <p:sldId id="959" r:id="rId21"/>
    <p:sldId id="979" r:id="rId22"/>
    <p:sldId id="968" r:id="rId23"/>
    <p:sldId id="960" r:id="rId24"/>
    <p:sldId id="977" r:id="rId25"/>
    <p:sldId id="978" r:id="rId26"/>
    <p:sldId id="1002" r:id="rId27"/>
    <p:sldId id="1001" r:id="rId28"/>
    <p:sldId id="961" r:id="rId29"/>
    <p:sldId id="962" r:id="rId30"/>
    <p:sldId id="1003" r:id="rId31"/>
    <p:sldId id="983" r:id="rId32"/>
    <p:sldId id="1004" r:id="rId33"/>
    <p:sldId id="981" r:id="rId34"/>
    <p:sldId id="984" r:id="rId35"/>
    <p:sldId id="986" r:id="rId36"/>
    <p:sldId id="1005" r:id="rId37"/>
    <p:sldId id="1006" r:id="rId38"/>
    <p:sldId id="988" r:id="rId39"/>
    <p:sldId id="1007" r:id="rId40"/>
    <p:sldId id="1008" r:id="rId41"/>
    <p:sldId id="989" r:id="rId42"/>
    <p:sldId id="1009" r:id="rId43"/>
    <p:sldId id="1010" r:id="rId44"/>
    <p:sldId id="1013" r:id="rId45"/>
    <p:sldId id="1014" r:id="rId46"/>
    <p:sldId id="1015" r:id="rId47"/>
    <p:sldId id="982" r:id="rId48"/>
    <p:sldId id="1016" r:id="rId49"/>
    <p:sldId id="985" r:id="rId50"/>
    <p:sldId id="963" r:id="rId51"/>
    <p:sldId id="992" r:id="rId52"/>
    <p:sldId id="993" r:id="rId53"/>
    <p:sldId id="994" r:id="rId54"/>
    <p:sldId id="995" r:id="rId55"/>
    <p:sldId id="964" r:id="rId56"/>
    <p:sldId id="996" r:id="rId57"/>
    <p:sldId id="997" r:id="rId58"/>
    <p:sldId id="909" r:id="rId59"/>
    <p:sldId id="910" r:id="rId60"/>
  </p:sldIdLst>
  <p:sldSz cx="12195175" cy="6859588"/>
  <p:notesSz cx="6807200" cy="9939338"/>
  <p:embeddedFontLs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맑은 고딕" panose="020B0503020000020004" pitchFamily="50" charset="-127"/>
      <p:regular r:id="rId67"/>
      <p:bold r:id="rId68"/>
    </p:embeddedFont>
    <p:embeddedFont>
      <p:font typeface="Noto Sans" panose="020B0502040504020204" pitchFamily="34" charset="0"/>
      <p:regular r:id="rId69"/>
      <p:bold r:id="rId70"/>
    </p:embeddedFont>
  </p:embeddedFontLst>
  <p:defaultTextStyle>
    <a:defPPr>
      <a:defRPr lang="ko-KR"/>
    </a:defPPr>
    <a:lvl1pPr marL="0" algn="l" defTabSz="957717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859" algn="l" defTabSz="957717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717" algn="l" defTabSz="957717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577" algn="l" defTabSz="957717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435" algn="l" defTabSz="957717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294" algn="l" defTabSz="957717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151" algn="l" defTabSz="957717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011" algn="l" defTabSz="957717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0869" algn="l" defTabSz="957717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1" userDrawn="1">
          <p15:clr>
            <a:srgbClr val="A4A3A4"/>
          </p15:clr>
        </p15:guide>
        <p15:guide id="2" orient="horz" pos="2161" userDrawn="1">
          <p15:clr>
            <a:srgbClr val="A4A3A4"/>
          </p15:clr>
        </p15:guide>
        <p15:guide id="3" pos="7334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orient="horz" pos="1072" userDrawn="1">
          <p15:clr>
            <a:srgbClr val="A4A3A4"/>
          </p15:clr>
        </p15:guide>
        <p15:guide id="7" pos="7288" userDrawn="1">
          <p15:clr>
            <a:srgbClr val="A4A3A4"/>
          </p15:clr>
        </p15:guide>
        <p15:guide id="8" orient="horz" pos="1208" userDrawn="1">
          <p15:clr>
            <a:srgbClr val="A4A3A4"/>
          </p15:clr>
        </p15:guide>
        <p15:guide id="9" orient="horz" pos="3521" userDrawn="1">
          <p15:clr>
            <a:srgbClr val="A4A3A4"/>
          </p15:clr>
        </p15:guide>
        <p15:guide id="10" orient="horz" pos="2841" userDrawn="1">
          <p15:clr>
            <a:srgbClr val="A4A3A4"/>
          </p15:clr>
        </p15:guide>
        <p15:guide id="11" orient="horz" pos="18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576"/>
    <a:srgbClr val="ED7100"/>
    <a:srgbClr val="F58220"/>
    <a:srgbClr val="FF4100"/>
    <a:srgbClr val="F4F4F4"/>
    <a:srgbClr val="FFFFFF"/>
    <a:srgbClr val="E5E6E5"/>
    <a:srgbClr val="D2D3D1"/>
    <a:srgbClr val="BDBEBC"/>
    <a:srgbClr val="A9A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95" autoAdjust="0"/>
    <p:restoredTop sz="86893" autoAdjust="0"/>
  </p:normalViewPr>
  <p:slideViewPr>
    <p:cSldViewPr>
      <p:cViewPr varScale="1">
        <p:scale>
          <a:sx n="96" d="100"/>
          <a:sy n="96" d="100"/>
        </p:scale>
        <p:origin x="1386" y="90"/>
      </p:cViewPr>
      <p:guideLst>
        <p:guide pos="3841"/>
        <p:guide orient="horz" pos="2161"/>
        <p:guide pos="7334"/>
        <p:guide orient="horz" pos="2160"/>
        <p:guide orient="horz" pos="2260"/>
        <p:guide orient="horz" pos="1072"/>
        <p:guide pos="7288"/>
        <p:guide orient="horz" pos="1208"/>
        <p:guide orient="horz" pos="3521"/>
        <p:guide orient="horz" pos="2841"/>
        <p:guide orient="horz" pos="1888"/>
      </p:guideLst>
    </p:cSldViewPr>
  </p:slideViewPr>
  <p:outlineViewPr>
    <p:cViewPr>
      <p:scale>
        <a:sx n="33" d="100"/>
        <a:sy n="33" d="100"/>
      </p:scale>
      <p:origin x="6" y="31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2754" y="66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7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anghyuk.an\Desktop\&#54016;&#44288;&#47144;\&#49464;&#48120;&#45208;\NH&#53804;&#51088;&#51613;&#44428;%20&#49464;&#48120;&#45208;\&#45824;&#54364;&#51648;&#49688;%20&#45936;&#51060;&#53552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30.210\etf&#50868;&#50857;&#48376;&#48512;\&#44277;&#50857;&#54260;&#45908;_&#50868;&#50857;2&#54016;\&#49888;&#49849;&#50864;(&#44277;&#50976;)\02_&#51068;&#49884;&amp;&#49436;&#48652;%20&#50629;&#47924;\62_&#50668;&#54665;&#47112;&#51200;,%20&#54868;&#51109;&#54408;%20ETF%20&#47532;&#50724;&#54532;&#45789;\&#53804;&#51088;&#54252;&#51064;&#53944;%20&#51088;&#47308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nghyuk.an\Desktop\&#54016;&#44288;&#47144;\&#49324;&#50629;&#44228;&#54925;\&#48516;&#44592;%20&#48512;&#54924;&#51109;&#45784;%20&#48372;&#44256;&#51088;&#47308;&#50857;%20&#47196;&#45936;&#51060;&#53552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h.lee\Desktop\&#48148;&#53461;&#54868;&#47732;\&#51228;&#50504;&#49436;\&#51228;&#50504;&#49436;%20TIGER%20&#52264;&#51060;&#45208;&#51204;&#44592;&#52264;\global%20x%20china%20ev%20etf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h.lee\Desktop\&#48148;&#53461;&#54868;&#47732;\&#51228;&#50504;&#49436;\&#51228;&#50504;&#49436;%20TIGER%20&#52264;&#51060;&#45208;&#51204;&#44592;&#52264;\global%20x%20china%20ev%20etf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30.210\etf&#50868;&#50857;&#48376;&#48512;\&#44544;&#47196;&#48268;ETF&#50868;&#50857;&#54016;\John%20Kim\&#9733;&#9733;&#9733;ETF%20&#49345;&#51109;&#51456;&#48708;\&#9733;&#9733;Global%20X\&#9733;&#9733;TGX\BUG\&#51228;&#50504;&#49436;\&#51228;&#50504;&#49436;%20Raw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30.210\etf&#50868;&#50857;&#48376;&#48512;\&#44544;&#47196;&#48268;ETF&#50868;&#50857;&#54016;\John%20Kim\&#9733;&#9733;&#9733;ETF%20&#49345;&#51109;&#51456;&#48708;\&#9733;&#9733;Global%20X\&#9733;&#9733;TGX\BUG\&#51228;&#50504;&#49436;\&#51228;&#50504;&#49436;%20Raw%20Data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72.16.130.210\etf&#50868;&#50857;&#48376;&#48512;\&#44544;&#47196;&#48268;ETF&#50868;&#50857;&#54016;\John%20Kim\&#9733;&#9733;&#9733;ETF%20&#49345;&#51109;&#51456;&#48708;\&#9733;&#9733;Global%20X\&#9733;&#9733;TGX\BUG\&#51228;&#50504;&#49436;\&#51228;&#50504;&#49436;%20Raw%20Data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Sheet2!$H$2</c:f>
              <c:strCache>
                <c:ptCount val="1"/>
                <c:pt idx="0">
                  <c:v>KOSPI</c:v>
                </c:pt>
              </c:strCache>
            </c:strRef>
          </c:tx>
          <c:spPr>
            <a:ln w="28575" cap="rnd">
              <a:solidFill>
                <a:srgbClr val="F58220"/>
              </a:solidFill>
              <a:round/>
            </a:ln>
            <a:effectLst/>
          </c:spPr>
          <c:marker>
            <c:symbol val="none"/>
          </c:marker>
          <c:cat>
            <c:numRef>
              <c:f>Sheet2!$G$3:$G$607</c:f>
              <c:numCache>
                <c:formatCode>m/d/yyyy</c:formatCode>
                <c:ptCount val="605"/>
                <c:pt idx="0">
                  <c:v>43829</c:v>
                </c:pt>
                <c:pt idx="1">
                  <c:v>43830</c:v>
                </c:pt>
                <c:pt idx="2">
                  <c:v>43832</c:v>
                </c:pt>
                <c:pt idx="3">
                  <c:v>43833</c:v>
                </c:pt>
                <c:pt idx="4">
                  <c:v>43836</c:v>
                </c:pt>
                <c:pt idx="5">
                  <c:v>43837</c:v>
                </c:pt>
                <c:pt idx="6">
                  <c:v>43838</c:v>
                </c:pt>
                <c:pt idx="7">
                  <c:v>43839</c:v>
                </c:pt>
                <c:pt idx="8">
                  <c:v>43840</c:v>
                </c:pt>
                <c:pt idx="9">
                  <c:v>43843</c:v>
                </c:pt>
                <c:pt idx="10">
                  <c:v>43844</c:v>
                </c:pt>
                <c:pt idx="11">
                  <c:v>43845</c:v>
                </c:pt>
                <c:pt idx="12">
                  <c:v>43846</c:v>
                </c:pt>
                <c:pt idx="13">
                  <c:v>43847</c:v>
                </c:pt>
                <c:pt idx="14">
                  <c:v>43850</c:v>
                </c:pt>
                <c:pt idx="15">
                  <c:v>43851</c:v>
                </c:pt>
                <c:pt idx="16">
                  <c:v>43852</c:v>
                </c:pt>
                <c:pt idx="17">
                  <c:v>43853</c:v>
                </c:pt>
                <c:pt idx="18">
                  <c:v>43858</c:v>
                </c:pt>
                <c:pt idx="19">
                  <c:v>43859</c:v>
                </c:pt>
                <c:pt idx="20">
                  <c:v>43860</c:v>
                </c:pt>
                <c:pt idx="21">
                  <c:v>43861</c:v>
                </c:pt>
                <c:pt idx="22">
                  <c:v>43864</c:v>
                </c:pt>
                <c:pt idx="23">
                  <c:v>43865</c:v>
                </c:pt>
                <c:pt idx="24">
                  <c:v>43866</c:v>
                </c:pt>
                <c:pt idx="25">
                  <c:v>43867</c:v>
                </c:pt>
                <c:pt idx="26">
                  <c:v>43868</c:v>
                </c:pt>
                <c:pt idx="27">
                  <c:v>43871</c:v>
                </c:pt>
                <c:pt idx="28">
                  <c:v>43872</c:v>
                </c:pt>
                <c:pt idx="29">
                  <c:v>43873</c:v>
                </c:pt>
                <c:pt idx="30">
                  <c:v>43874</c:v>
                </c:pt>
                <c:pt idx="31">
                  <c:v>43875</c:v>
                </c:pt>
                <c:pt idx="32">
                  <c:v>43878</c:v>
                </c:pt>
                <c:pt idx="33">
                  <c:v>43879</c:v>
                </c:pt>
                <c:pt idx="34">
                  <c:v>43880</c:v>
                </c:pt>
                <c:pt idx="35">
                  <c:v>43881</c:v>
                </c:pt>
                <c:pt idx="36">
                  <c:v>43882</c:v>
                </c:pt>
                <c:pt idx="37">
                  <c:v>43885</c:v>
                </c:pt>
                <c:pt idx="38">
                  <c:v>43886</c:v>
                </c:pt>
                <c:pt idx="39">
                  <c:v>43887</c:v>
                </c:pt>
                <c:pt idx="40">
                  <c:v>43888</c:v>
                </c:pt>
                <c:pt idx="41">
                  <c:v>43889</c:v>
                </c:pt>
                <c:pt idx="42">
                  <c:v>43892</c:v>
                </c:pt>
                <c:pt idx="43">
                  <c:v>43893</c:v>
                </c:pt>
                <c:pt idx="44">
                  <c:v>43894</c:v>
                </c:pt>
                <c:pt idx="45">
                  <c:v>43895</c:v>
                </c:pt>
                <c:pt idx="46">
                  <c:v>43896</c:v>
                </c:pt>
                <c:pt idx="47">
                  <c:v>43899</c:v>
                </c:pt>
                <c:pt idx="48">
                  <c:v>43900</c:v>
                </c:pt>
                <c:pt idx="49">
                  <c:v>43901</c:v>
                </c:pt>
                <c:pt idx="50">
                  <c:v>43902</c:v>
                </c:pt>
                <c:pt idx="51">
                  <c:v>43903</c:v>
                </c:pt>
                <c:pt idx="52">
                  <c:v>43906</c:v>
                </c:pt>
                <c:pt idx="53">
                  <c:v>43907</c:v>
                </c:pt>
                <c:pt idx="54">
                  <c:v>43908</c:v>
                </c:pt>
                <c:pt idx="55">
                  <c:v>43909</c:v>
                </c:pt>
                <c:pt idx="56">
                  <c:v>43910</c:v>
                </c:pt>
                <c:pt idx="57">
                  <c:v>43913</c:v>
                </c:pt>
                <c:pt idx="58">
                  <c:v>43914</c:v>
                </c:pt>
                <c:pt idx="59">
                  <c:v>43915</c:v>
                </c:pt>
                <c:pt idx="60">
                  <c:v>43916</c:v>
                </c:pt>
                <c:pt idx="61">
                  <c:v>43917</c:v>
                </c:pt>
                <c:pt idx="62">
                  <c:v>43920</c:v>
                </c:pt>
                <c:pt idx="63">
                  <c:v>43921</c:v>
                </c:pt>
                <c:pt idx="64">
                  <c:v>43922</c:v>
                </c:pt>
                <c:pt idx="65">
                  <c:v>43923</c:v>
                </c:pt>
                <c:pt idx="66">
                  <c:v>43924</c:v>
                </c:pt>
                <c:pt idx="67">
                  <c:v>43927</c:v>
                </c:pt>
                <c:pt idx="68">
                  <c:v>43928</c:v>
                </c:pt>
                <c:pt idx="69">
                  <c:v>43929</c:v>
                </c:pt>
                <c:pt idx="70">
                  <c:v>43930</c:v>
                </c:pt>
                <c:pt idx="71">
                  <c:v>43931</c:v>
                </c:pt>
                <c:pt idx="72">
                  <c:v>43934</c:v>
                </c:pt>
                <c:pt idx="73">
                  <c:v>43935</c:v>
                </c:pt>
                <c:pt idx="74">
                  <c:v>43937</c:v>
                </c:pt>
                <c:pt idx="75">
                  <c:v>43938</c:v>
                </c:pt>
                <c:pt idx="76">
                  <c:v>43941</c:v>
                </c:pt>
                <c:pt idx="77">
                  <c:v>43942</c:v>
                </c:pt>
                <c:pt idx="78">
                  <c:v>43943</c:v>
                </c:pt>
                <c:pt idx="79">
                  <c:v>43944</c:v>
                </c:pt>
                <c:pt idx="80">
                  <c:v>43945</c:v>
                </c:pt>
                <c:pt idx="81">
                  <c:v>43948</c:v>
                </c:pt>
                <c:pt idx="82">
                  <c:v>43949</c:v>
                </c:pt>
                <c:pt idx="83">
                  <c:v>43950</c:v>
                </c:pt>
                <c:pt idx="84">
                  <c:v>43955</c:v>
                </c:pt>
                <c:pt idx="85">
                  <c:v>43957</c:v>
                </c:pt>
                <c:pt idx="86">
                  <c:v>43958</c:v>
                </c:pt>
                <c:pt idx="87">
                  <c:v>43959</c:v>
                </c:pt>
                <c:pt idx="88">
                  <c:v>43962</c:v>
                </c:pt>
                <c:pt idx="89">
                  <c:v>43963</c:v>
                </c:pt>
                <c:pt idx="90">
                  <c:v>43964</c:v>
                </c:pt>
                <c:pt idx="91">
                  <c:v>43965</c:v>
                </c:pt>
                <c:pt idx="92">
                  <c:v>43966</c:v>
                </c:pt>
                <c:pt idx="93">
                  <c:v>43969</c:v>
                </c:pt>
                <c:pt idx="94">
                  <c:v>43970</c:v>
                </c:pt>
                <c:pt idx="95">
                  <c:v>43971</c:v>
                </c:pt>
                <c:pt idx="96">
                  <c:v>43972</c:v>
                </c:pt>
                <c:pt idx="97">
                  <c:v>43973</c:v>
                </c:pt>
                <c:pt idx="98">
                  <c:v>43976</c:v>
                </c:pt>
                <c:pt idx="99">
                  <c:v>43977</c:v>
                </c:pt>
                <c:pt idx="100">
                  <c:v>43978</c:v>
                </c:pt>
                <c:pt idx="101">
                  <c:v>43979</c:v>
                </c:pt>
                <c:pt idx="102">
                  <c:v>43980</c:v>
                </c:pt>
                <c:pt idx="103">
                  <c:v>43983</c:v>
                </c:pt>
                <c:pt idx="104">
                  <c:v>43984</c:v>
                </c:pt>
                <c:pt idx="105">
                  <c:v>43985</c:v>
                </c:pt>
                <c:pt idx="106">
                  <c:v>43986</c:v>
                </c:pt>
                <c:pt idx="107">
                  <c:v>43987</c:v>
                </c:pt>
                <c:pt idx="108">
                  <c:v>43990</c:v>
                </c:pt>
                <c:pt idx="109">
                  <c:v>43991</c:v>
                </c:pt>
                <c:pt idx="110">
                  <c:v>43992</c:v>
                </c:pt>
                <c:pt idx="111">
                  <c:v>43993</c:v>
                </c:pt>
                <c:pt idx="112">
                  <c:v>43994</c:v>
                </c:pt>
                <c:pt idx="113">
                  <c:v>43997</c:v>
                </c:pt>
                <c:pt idx="114">
                  <c:v>43998</c:v>
                </c:pt>
                <c:pt idx="115">
                  <c:v>43999</c:v>
                </c:pt>
                <c:pt idx="116">
                  <c:v>44000</c:v>
                </c:pt>
                <c:pt idx="117">
                  <c:v>44001</c:v>
                </c:pt>
                <c:pt idx="118">
                  <c:v>44004</c:v>
                </c:pt>
                <c:pt idx="119">
                  <c:v>44005</c:v>
                </c:pt>
                <c:pt idx="120">
                  <c:v>44006</c:v>
                </c:pt>
                <c:pt idx="121">
                  <c:v>44007</c:v>
                </c:pt>
                <c:pt idx="122">
                  <c:v>44008</c:v>
                </c:pt>
                <c:pt idx="123">
                  <c:v>44011</c:v>
                </c:pt>
                <c:pt idx="124">
                  <c:v>44012</c:v>
                </c:pt>
                <c:pt idx="125">
                  <c:v>44013</c:v>
                </c:pt>
                <c:pt idx="126">
                  <c:v>44014</c:v>
                </c:pt>
                <c:pt idx="127">
                  <c:v>44015</c:v>
                </c:pt>
                <c:pt idx="128">
                  <c:v>44018</c:v>
                </c:pt>
                <c:pt idx="129">
                  <c:v>44019</c:v>
                </c:pt>
                <c:pt idx="130">
                  <c:v>44020</c:v>
                </c:pt>
                <c:pt idx="131">
                  <c:v>44021</c:v>
                </c:pt>
                <c:pt idx="132">
                  <c:v>44022</c:v>
                </c:pt>
                <c:pt idx="133">
                  <c:v>44025</c:v>
                </c:pt>
                <c:pt idx="134">
                  <c:v>44026</c:v>
                </c:pt>
                <c:pt idx="135">
                  <c:v>44027</c:v>
                </c:pt>
                <c:pt idx="136">
                  <c:v>44028</c:v>
                </c:pt>
                <c:pt idx="137">
                  <c:v>44029</c:v>
                </c:pt>
                <c:pt idx="138">
                  <c:v>44032</c:v>
                </c:pt>
                <c:pt idx="139">
                  <c:v>44033</c:v>
                </c:pt>
                <c:pt idx="140">
                  <c:v>44034</c:v>
                </c:pt>
                <c:pt idx="141">
                  <c:v>44035</c:v>
                </c:pt>
                <c:pt idx="142">
                  <c:v>44036</c:v>
                </c:pt>
                <c:pt idx="143">
                  <c:v>44039</c:v>
                </c:pt>
                <c:pt idx="144">
                  <c:v>44040</c:v>
                </c:pt>
                <c:pt idx="145">
                  <c:v>44041</c:v>
                </c:pt>
                <c:pt idx="146">
                  <c:v>44042</c:v>
                </c:pt>
                <c:pt idx="147">
                  <c:v>44043</c:v>
                </c:pt>
                <c:pt idx="148">
                  <c:v>44046</c:v>
                </c:pt>
                <c:pt idx="149">
                  <c:v>44047</c:v>
                </c:pt>
                <c:pt idx="150">
                  <c:v>44048</c:v>
                </c:pt>
                <c:pt idx="151">
                  <c:v>44049</c:v>
                </c:pt>
                <c:pt idx="152">
                  <c:v>44050</c:v>
                </c:pt>
                <c:pt idx="153">
                  <c:v>44053</c:v>
                </c:pt>
                <c:pt idx="154">
                  <c:v>44054</c:v>
                </c:pt>
                <c:pt idx="155">
                  <c:v>44055</c:v>
                </c:pt>
                <c:pt idx="156">
                  <c:v>44056</c:v>
                </c:pt>
                <c:pt idx="157">
                  <c:v>44057</c:v>
                </c:pt>
                <c:pt idx="158">
                  <c:v>44061</c:v>
                </c:pt>
                <c:pt idx="159">
                  <c:v>44062</c:v>
                </c:pt>
                <c:pt idx="160">
                  <c:v>44063</c:v>
                </c:pt>
                <c:pt idx="161">
                  <c:v>44064</c:v>
                </c:pt>
                <c:pt idx="162">
                  <c:v>44067</c:v>
                </c:pt>
                <c:pt idx="163">
                  <c:v>44068</c:v>
                </c:pt>
                <c:pt idx="164">
                  <c:v>44069</c:v>
                </c:pt>
                <c:pt idx="165">
                  <c:v>44070</c:v>
                </c:pt>
                <c:pt idx="166">
                  <c:v>44071</c:v>
                </c:pt>
                <c:pt idx="167">
                  <c:v>44074</c:v>
                </c:pt>
                <c:pt idx="168">
                  <c:v>44075</c:v>
                </c:pt>
                <c:pt idx="169">
                  <c:v>44076</c:v>
                </c:pt>
                <c:pt idx="170">
                  <c:v>44077</c:v>
                </c:pt>
                <c:pt idx="171">
                  <c:v>44078</c:v>
                </c:pt>
                <c:pt idx="172">
                  <c:v>44081</c:v>
                </c:pt>
                <c:pt idx="173">
                  <c:v>44082</c:v>
                </c:pt>
                <c:pt idx="174">
                  <c:v>44083</c:v>
                </c:pt>
                <c:pt idx="175">
                  <c:v>44084</c:v>
                </c:pt>
                <c:pt idx="176">
                  <c:v>44085</c:v>
                </c:pt>
                <c:pt idx="177">
                  <c:v>44088</c:v>
                </c:pt>
                <c:pt idx="178">
                  <c:v>44089</c:v>
                </c:pt>
                <c:pt idx="179">
                  <c:v>44090</c:v>
                </c:pt>
                <c:pt idx="180">
                  <c:v>44091</c:v>
                </c:pt>
                <c:pt idx="181">
                  <c:v>44092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44102</c:v>
                </c:pt>
                <c:pt idx="188">
                  <c:v>44103</c:v>
                </c:pt>
                <c:pt idx="189">
                  <c:v>44109</c:v>
                </c:pt>
                <c:pt idx="190">
                  <c:v>44110</c:v>
                </c:pt>
                <c:pt idx="191">
                  <c:v>44111</c:v>
                </c:pt>
                <c:pt idx="192">
                  <c:v>44112</c:v>
                </c:pt>
                <c:pt idx="193">
                  <c:v>44116</c:v>
                </c:pt>
                <c:pt idx="194">
                  <c:v>44117</c:v>
                </c:pt>
                <c:pt idx="195">
                  <c:v>44118</c:v>
                </c:pt>
                <c:pt idx="196">
                  <c:v>44119</c:v>
                </c:pt>
                <c:pt idx="197">
                  <c:v>44120</c:v>
                </c:pt>
                <c:pt idx="198">
                  <c:v>44123</c:v>
                </c:pt>
                <c:pt idx="199">
                  <c:v>44124</c:v>
                </c:pt>
                <c:pt idx="200">
                  <c:v>44125</c:v>
                </c:pt>
                <c:pt idx="201">
                  <c:v>44126</c:v>
                </c:pt>
                <c:pt idx="202">
                  <c:v>44127</c:v>
                </c:pt>
                <c:pt idx="203">
                  <c:v>44130</c:v>
                </c:pt>
                <c:pt idx="204">
                  <c:v>44131</c:v>
                </c:pt>
                <c:pt idx="205">
                  <c:v>44132</c:v>
                </c:pt>
                <c:pt idx="206">
                  <c:v>44133</c:v>
                </c:pt>
                <c:pt idx="207">
                  <c:v>44134</c:v>
                </c:pt>
                <c:pt idx="208">
                  <c:v>44137</c:v>
                </c:pt>
                <c:pt idx="209">
                  <c:v>44138</c:v>
                </c:pt>
                <c:pt idx="210">
                  <c:v>44139</c:v>
                </c:pt>
                <c:pt idx="211">
                  <c:v>44140</c:v>
                </c:pt>
                <c:pt idx="212">
                  <c:v>44141</c:v>
                </c:pt>
                <c:pt idx="213">
                  <c:v>44144</c:v>
                </c:pt>
                <c:pt idx="214">
                  <c:v>44145</c:v>
                </c:pt>
                <c:pt idx="215">
                  <c:v>44146</c:v>
                </c:pt>
                <c:pt idx="216">
                  <c:v>44147</c:v>
                </c:pt>
                <c:pt idx="217">
                  <c:v>44148</c:v>
                </c:pt>
                <c:pt idx="218">
                  <c:v>44151</c:v>
                </c:pt>
                <c:pt idx="219">
                  <c:v>44152</c:v>
                </c:pt>
                <c:pt idx="220">
                  <c:v>44153</c:v>
                </c:pt>
                <c:pt idx="221">
                  <c:v>44154</c:v>
                </c:pt>
                <c:pt idx="222">
                  <c:v>44155</c:v>
                </c:pt>
                <c:pt idx="223">
                  <c:v>44158</c:v>
                </c:pt>
                <c:pt idx="224">
                  <c:v>44159</c:v>
                </c:pt>
                <c:pt idx="225">
                  <c:v>44160</c:v>
                </c:pt>
                <c:pt idx="226">
                  <c:v>44161</c:v>
                </c:pt>
                <c:pt idx="227">
                  <c:v>44162</c:v>
                </c:pt>
                <c:pt idx="228">
                  <c:v>44165</c:v>
                </c:pt>
                <c:pt idx="229">
                  <c:v>44166</c:v>
                </c:pt>
                <c:pt idx="230">
                  <c:v>44167</c:v>
                </c:pt>
                <c:pt idx="231">
                  <c:v>44168</c:v>
                </c:pt>
                <c:pt idx="232">
                  <c:v>44169</c:v>
                </c:pt>
                <c:pt idx="233">
                  <c:v>44172</c:v>
                </c:pt>
                <c:pt idx="234">
                  <c:v>44173</c:v>
                </c:pt>
                <c:pt idx="235">
                  <c:v>44174</c:v>
                </c:pt>
                <c:pt idx="236">
                  <c:v>44175</c:v>
                </c:pt>
                <c:pt idx="237">
                  <c:v>44176</c:v>
                </c:pt>
                <c:pt idx="238">
                  <c:v>44179</c:v>
                </c:pt>
                <c:pt idx="239">
                  <c:v>44180</c:v>
                </c:pt>
                <c:pt idx="240">
                  <c:v>44181</c:v>
                </c:pt>
                <c:pt idx="241">
                  <c:v>44182</c:v>
                </c:pt>
                <c:pt idx="242">
                  <c:v>44183</c:v>
                </c:pt>
                <c:pt idx="243">
                  <c:v>44186</c:v>
                </c:pt>
                <c:pt idx="244">
                  <c:v>44187</c:v>
                </c:pt>
                <c:pt idx="245">
                  <c:v>44188</c:v>
                </c:pt>
                <c:pt idx="246">
                  <c:v>44189</c:v>
                </c:pt>
                <c:pt idx="247">
                  <c:v>44193</c:v>
                </c:pt>
                <c:pt idx="248">
                  <c:v>44194</c:v>
                </c:pt>
                <c:pt idx="249">
                  <c:v>44195</c:v>
                </c:pt>
                <c:pt idx="250">
                  <c:v>44196</c:v>
                </c:pt>
                <c:pt idx="251">
                  <c:v>44200</c:v>
                </c:pt>
                <c:pt idx="252">
                  <c:v>44201</c:v>
                </c:pt>
                <c:pt idx="253">
                  <c:v>44202</c:v>
                </c:pt>
                <c:pt idx="254">
                  <c:v>44203</c:v>
                </c:pt>
                <c:pt idx="255">
                  <c:v>44204</c:v>
                </c:pt>
                <c:pt idx="256">
                  <c:v>44207</c:v>
                </c:pt>
                <c:pt idx="257">
                  <c:v>44208</c:v>
                </c:pt>
                <c:pt idx="258">
                  <c:v>44209</c:v>
                </c:pt>
                <c:pt idx="259">
                  <c:v>44210</c:v>
                </c:pt>
                <c:pt idx="260">
                  <c:v>44211</c:v>
                </c:pt>
                <c:pt idx="261">
                  <c:v>44214</c:v>
                </c:pt>
                <c:pt idx="262">
                  <c:v>44215</c:v>
                </c:pt>
                <c:pt idx="263">
                  <c:v>44216</c:v>
                </c:pt>
                <c:pt idx="264">
                  <c:v>44217</c:v>
                </c:pt>
                <c:pt idx="265">
                  <c:v>44218</c:v>
                </c:pt>
                <c:pt idx="266">
                  <c:v>44221</c:v>
                </c:pt>
                <c:pt idx="267">
                  <c:v>44222</c:v>
                </c:pt>
                <c:pt idx="268">
                  <c:v>44223</c:v>
                </c:pt>
                <c:pt idx="269">
                  <c:v>44224</c:v>
                </c:pt>
                <c:pt idx="270">
                  <c:v>44225</c:v>
                </c:pt>
                <c:pt idx="271">
                  <c:v>44228</c:v>
                </c:pt>
                <c:pt idx="272">
                  <c:v>44229</c:v>
                </c:pt>
                <c:pt idx="273">
                  <c:v>44230</c:v>
                </c:pt>
                <c:pt idx="274">
                  <c:v>44231</c:v>
                </c:pt>
                <c:pt idx="275">
                  <c:v>44232</c:v>
                </c:pt>
                <c:pt idx="276">
                  <c:v>44235</c:v>
                </c:pt>
                <c:pt idx="277">
                  <c:v>44236</c:v>
                </c:pt>
                <c:pt idx="278">
                  <c:v>44237</c:v>
                </c:pt>
                <c:pt idx="279">
                  <c:v>44242</c:v>
                </c:pt>
                <c:pt idx="280">
                  <c:v>44243</c:v>
                </c:pt>
                <c:pt idx="281">
                  <c:v>44244</c:v>
                </c:pt>
                <c:pt idx="282">
                  <c:v>44245</c:v>
                </c:pt>
                <c:pt idx="283">
                  <c:v>44246</c:v>
                </c:pt>
                <c:pt idx="284">
                  <c:v>44249</c:v>
                </c:pt>
                <c:pt idx="285">
                  <c:v>44250</c:v>
                </c:pt>
                <c:pt idx="286">
                  <c:v>44251</c:v>
                </c:pt>
                <c:pt idx="287">
                  <c:v>44252</c:v>
                </c:pt>
                <c:pt idx="288">
                  <c:v>44253</c:v>
                </c:pt>
                <c:pt idx="289">
                  <c:v>44257</c:v>
                </c:pt>
                <c:pt idx="290">
                  <c:v>44258</c:v>
                </c:pt>
                <c:pt idx="291">
                  <c:v>44259</c:v>
                </c:pt>
                <c:pt idx="292">
                  <c:v>44260</c:v>
                </c:pt>
                <c:pt idx="293">
                  <c:v>44263</c:v>
                </c:pt>
                <c:pt idx="294">
                  <c:v>44264</c:v>
                </c:pt>
                <c:pt idx="295">
                  <c:v>44265</c:v>
                </c:pt>
                <c:pt idx="296">
                  <c:v>44266</c:v>
                </c:pt>
                <c:pt idx="297">
                  <c:v>44267</c:v>
                </c:pt>
                <c:pt idx="298">
                  <c:v>44270</c:v>
                </c:pt>
                <c:pt idx="299">
                  <c:v>44271</c:v>
                </c:pt>
                <c:pt idx="300">
                  <c:v>44272</c:v>
                </c:pt>
                <c:pt idx="301">
                  <c:v>44273</c:v>
                </c:pt>
                <c:pt idx="302">
                  <c:v>44274</c:v>
                </c:pt>
                <c:pt idx="303">
                  <c:v>44277</c:v>
                </c:pt>
                <c:pt idx="304">
                  <c:v>44278</c:v>
                </c:pt>
                <c:pt idx="305">
                  <c:v>44279</c:v>
                </c:pt>
                <c:pt idx="306">
                  <c:v>44280</c:v>
                </c:pt>
                <c:pt idx="307">
                  <c:v>44281</c:v>
                </c:pt>
                <c:pt idx="308">
                  <c:v>44284</c:v>
                </c:pt>
                <c:pt idx="309">
                  <c:v>44285</c:v>
                </c:pt>
                <c:pt idx="310">
                  <c:v>44286</c:v>
                </c:pt>
                <c:pt idx="311">
                  <c:v>44287</c:v>
                </c:pt>
                <c:pt idx="312">
                  <c:v>44288</c:v>
                </c:pt>
                <c:pt idx="313">
                  <c:v>44291</c:v>
                </c:pt>
                <c:pt idx="314">
                  <c:v>44292</c:v>
                </c:pt>
                <c:pt idx="315">
                  <c:v>44293</c:v>
                </c:pt>
                <c:pt idx="316">
                  <c:v>44294</c:v>
                </c:pt>
                <c:pt idx="317">
                  <c:v>44295</c:v>
                </c:pt>
                <c:pt idx="318">
                  <c:v>44298</c:v>
                </c:pt>
                <c:pt idx="319">
                  <c:v>44299</c:v>
                </c:pt>
                <c:pt idx="320">
                  <c:v>44300</c:v>
                </c:pt>
                <c:pt idx="321">
                  <c:v>44301</c:v>
                </c:pt>
                <c:pt idx="322">
                  <c:v>44302</c:v>
                </c:pt>
                <c:pt idx="323">
                  <c:v>44305</c:v>
                </c:pt>
                <c:pt idx="324">
                  <c:v>44306</c:v>
                </c:pt>
                <c:pt idx="325">
                  <c:v>44307</c:v>
                </c:pt>
                <c:pt idx="326">
                  <c:v>44308</c:v>
                </c:pt>
                <c:pt idx="327">
                  <c:v>44309</c:v>
                </c:pt>
                <c:pt idx="328">
                  <c:v>44312</c:v>
                </c:pt>
                <c:pt idx="329">
                  <c:v>44313</c:v>
                </c:pt>
                <c:pt idx="330">
                  <c:v>44314</c:v>
                </c:pt>
                <c:pt idx="331">
                  <c:v>44315</c:v>
                </c:pt>
                <c:pt idx="332">
                  <c:v>44316</c:v>
                </c:pt>
                <c:pt idx="333">
                  <c:v>44319</c:v>
                </c:pt>
                <c:pt idx="334">
                  <c:v>44320</c:v>
                </c:pt>
                <c:pt idx="335">
                  <c:v>44322</c:v>
                </c:pt>
                <c:pt idx="336">
                  <c:v>44323</c:v>
                </c:pt>
                <c:pt idx="337">
                  <c:v>44326</c:v>
                </c:pt>
                <c:pt idx="338">
                  <c:v>44327</c:v>
                </c:pt>
                <c:pt idx="339">
                  <c:v>44328</c:v>
                </c:pt>
                <c:pt idx="340">
                  <c:v>44329</c:v>
                </c:pt>
                <c:pt idx="341">
                  <c:v>44330</c:v>
                </c:pt>
                <c:pt idx="342">
                  <c:v>44333</c:v>
                </c:pt>
                <c:pt idx="343">
                  <c:v>44334</c:v>
                </c:pt>
                <c:pt idx="344">
                  <c:v>44336</c:v>
                </c:pt>
                <c:pt idx="345">
                  <c:v>44337</c:v>
                </c:pt>
                <c:pt idx="346">
                  <c:v>44340</c:v>
                </c:pt>
                <c:pt idx="347">
                  <c:v>44341</c:v>
                </c:pt>
                <c:pt idx="348">
                  <c:v>44342</c:v>
                </c:pt>
                <c:pt idx="349">
                  <c:v>44343</c:v>
                </c:pt>
                <c:pt idx="350">
                  <c:v>44344</c:v>
                </c:pt>
                <c:pt idx="351">
                  <c:v>44347</c:v>
                </c:pt>
                <c:pt idx="352">
                  <c:v>44348</c:v>
                </c:pt>
                <c:pt idx="353">
                  <c:v>44349</c:v>
                </c:pt>
                <c:pt idx="354">
                  <c:v>44350</c:v>
                </c:pt>
                <c:pt idx="355">
                  <c:v>44351</c:v>
                </c:pt>
                <c:pt idx="356">
                  <c:v>44354</c:v>
                </c:pt>
                <c:pt idx="357">
                  <c:v>44355</c:v>
                </c:pt>
                <c:pt idx="358">
                  <c:v>44356</c:v>
                </c:pt>
                <c:pt idx="359">
                  <c:v>44357</c:v>
                </c:pt>
                <c:pt idx="360">
                  <c:v>44358</c:v>
                </c:pt>
                <c:pt idx="361">
                  <c:v>44361</c:v>
                </c:pt>
                <c:pt idx="362">
                  <c:v>44362</c:v>
                </c:pt>
                <c:pt idx="363">
                  <c:v>44363</c:v>
                </c:pt>
                <c:pt idx="364">
                  <c:v>44364</c:v>
                </c:pt>
                <c:pt idx="365">
                  <c:v>44365</c:v>
                </c:pt>
                <c:pt idx="366">
                  <c:v>44368</c:v>
                </c:pt>
                <c:pt idx="367">
                  <c:v>44369</c:v>
                </c:pt>
                <c:pt idx="368">
                  <c:v>44370</c:v>
                </c:pt>
                <c:pt idx="369">
                  <c:v>44371</c:v>
                </c:pt>
                <c:pt idx="370">
                  <c:v>44372</c:v>
                </c:pt>
                <c:pt idx="371">
                  <c:v>44375</c:v>
                </c:pt>
                <c:pt idx="372">
                  <c:v>44376</c:v>
                </c:pt>
                <c:pt idx="373">
                  <c:v>44377</c:v>
                </c:pt>
                <c:pt idx="374">
                  <c:v>44378</c:v>
                </c:pt>
                <c:pt idx="375">
                  <c:v>44379</c:v>
                </c:pt>
                <c:pt idx="376">
                  <c:v>44382</c:v>
                </c:pt>
                <c:pt idx="377">
                  <c:v>44383</c:v>
                </c:pt>
                <c:pt idx="378">
                  <c:v>44384</c:v>
                </c:pt>
                <c:pt idx="379">
                  <c:v>44385</c:v>
                </c:pt>
                <c:pt idx="380">
                  <c:v>44386</c:v>
                </c:pt>
                <c:pt idx="381">
                  <c:v>44389</c:v>
                </c:pt>
                <c:pt idx="382">
                  <c:v>44390</c:v>
                </c:pt>
                <c:pt idx="383">
                  <c:v>44391</c:v>
                </c:pt>
                <c:pt idx="384">
                  <c:v>44392</c:v>
                </c:pt>
                <c:pt idx="385">
                  <c:v>44393</c:v>
                </c:pt>
                <c:pt idx="386">
                  <c:v>44396</c:v>
                </c:pt>
                <c:pt idx="387">
                  <c:v>44397</c:v>
                </c:pt>
                <c:pt idx="388">
                  <c:v>44398</c:v>
                </c:pt>
                <c:pt idx="389">
                  <c:v>44399</c:v>
                </c:pt>
                <c:pt idx="390">
                  <c:v>44400</c:v>
                </c:pt>
                <c:pt idx="391">
                  <c:v>44403</c:v>
                </c:pt>
                <c:pt idx="392">
                  <c:v>44404</c:v>
                </c:pt>
                <c:pt idx="393">
                  <c:v>44405</c:v>
                </c:pt>
                <c:pt idx="394">
                  <c:v>44406</c:v>
                </c:pt>
                <c:pt idx="395">
                  <c:v>44407</c:v>
                </c:pt>
                <c:pt idx="396">
                  <c:v>44410</c:v>
                </c:pt>
                <c:pt idx="397">
                  <c:v>44411</c:v>
                </c:pt>
                <c:pt idx="398">
                  <c:v>44412</c:v>
                </c:pt>
                <c:pt idx="399">
                  <c:v>44413</c:v>
                </c:pt>
                <c:pt idx="400">
                  <c:v>44414</c:v>
                </c:pt>
                <c:pt idx="401">
                  <c:v>44417</c:v>
                </c:pt>
                <c:pt idx="402">
                  <c:v>44418</c:v>
                </c:pt>
                <c:pt idx="403">
                  <c:v>44419</c:v>
                </c:pt>
                <c:pt idx="404">
                  <c:v>44420</c:v>
                </c:pt>
                <c:pt idx="405">
                  <c:v>44421</c:v>
                </c:pt>
                <c:pt idx="406">
                  <c:v>44425</c:v>
                </c:pt>
                <c:pt idx="407">
                  <c:v>44426</c:v>
                </c:pt>
                <c:pt idx="408">
                  <c:v>44427</c:v>
                </c:pt>
                <c:pt idx="409">
                  <c:v>44428</c:v>
                </c:pt>
                <c:pt idx="410">
                  <c:v>44431</c:v>
                </c:pt>
                <c:pt idx="411">
                  <c:v>44432</c:v>
                </c:pt>
                <c:pt idx="412">
                  <c:v>44433</c:v>
                </c:pt>
                <c:pt idx="413">
                  <c:v>44434</c:v>
                </c:pt>
                <c:pt idx="414">
                  <c:v>44435</c:v>
                </c:pt>
                <c:pt idx="415">
                  <c:v>44438</c:v>
                </c:pt>
                <c:pt idx="416">
                  <c:v>44439</c:v>
                </c:pt>
                <c:pt idx="417">
                  <c:v>44440</c:v>
                </c:pt>
                <c:pt idx="418">
                  <c:v>44441</c:v>
                </c:pt>
                <c:pt idx="419">
                  <c:v>44442</c:v>
                </c:pt>
                <c:pt idx="420">
                  <c:v>44445</c:v>
                </c:pt>
                <c:pt idx="421">
                  <c:v>44446</c:v>
                </c:pt>
                <c:pt idx="422">
                  <c:v>44447</c:v>
                </c:pt>
                <c:pt idx="423">
                  <c:v>44448</c:v>
                </c:pt>
                <c:pt idx="424">
                  <c:v>44449</c:v>
                </c:pt>
                <c:pt idx="425">
                  <c:v>44452</c:v>
                </c:pt>
                <c:pt idx="426">
                  <c:v>44453</c:v>
                </c:pt>
                <c:pt idx="427">
                  <c:v>44454</c:v>
                </c:pt>
                <c:pt idx="428">
                  <c:v>44455</c:v>
                </c:pt>
                <c:pt idx="429">
                  <c:v>44456</c:v>
                </c:pt>
                <c:pt idx="430">
                  <c:v>44462</c:v>
                </c:pt>
                <c:pt idx="431">
                  <c:v>44463</c:v>
                </c:pt>
                <c:pt idx="432">
                  <c:v>44466</c:v>
                </c:pt>
                <c:pt idx="433">
                  <c:v>44467</c:v>
                </c:pt>
                <c:pt idx="434">
                  <c:v>44468</c:v>
                </c:pt>
                <c:pt idx="435">
                  <c:v>44469</c:v>
                </c:pt>
                <c:pt idx="436">
                  <c:v>44470</c:v>
                </c:pt>
                <c:pt idx="437">
                  <c:v>44474</c:v>
                </c:pt>
                <c:pt idx="438">
                  <c:v>44475</c:v>
                </c:pt>
                <c:pt idx="439">
                  <c:v>44476</c:v>
                </c:pt>
                <c:pt idx="440">
                  <c:v>44477</c:v>
                </c:pt>
                <c:pt idx="441">
                  <c:v>44481</c:v>
                </c:pt>
                <c:pt idx="442">
                  <c:v>44482</c:v>
                </c:pt>
                <c:pt idx="443">
                  <c:v>44483</c:v>
                </c:pt>
                <c:pt idx="444">
                  <c:v>44484</c:v>
                </c:pt>
                <c:pt idx="445">
                  <c:v>44487</c:v>
                </c:pt>
                <c:pt idx="446">
                  <c:v>44488</c:v>
                </c:pt>
                <c:pt idx="447">
                  <c:v>44489</c:v>
                </c:pt>
                <c:pt idx="448">
                  <c:v>44490</c:v>
                </c:pt>
                <c:pt idx="449">
                  <c:v>44491</c:v>
                </c:pt>
                <c:pt idx="450">
                  <c:v>44494</c:v>
                </c:pt>
                <c:pt idx="451">
                  <c:v>44495</c:v>
                </c:pt>
                <c:pt idx="452">
                  <c:v>44496</c:v>
                </c:pt>
                <c:pt idx="453">
                  <c:v>44497</c:v>
                </c:pt>
                <c:pt idx="454">
                  <c:v>44498</c:v>
                </c:pt>
                <c:pt idx="455">
                  <c:v>44501</c:v>
                </c:pt>
                <c:pt idx="456">
                  <c:v>44502</c:v>
                </c:pt>
                <c:pt idx="457">
                  <c:v>44503</c:v>
                </c:pt>
                <c:pt idx="458">
                  <c:v>44504</c:v>
                </c:pt>
                <c:pt idx="459">
                  <c:v>44505</c:v>
                </c:pt>
                <c:pt idx="460">
                  <c:v>44508</c:v>
                </c:pt>
                <c:pt idx="461">
                  <c:v>44509</c:v>
                </c:pt>
                <c:pt idx="462">
                  <c:v>44510</c:v>
                </c:pt>
                <c:pt idx="463">
                  <c:v>44511</c:v>
                </c:pt>
                <c:pt idx="464">
                  <c:v>44512</c:v>
                </c:pt>
                <c:pt idx="465">
                  <c:v>44515</c:v>
                </c:pt>
                <c:pt idx="466">
                  <c:v>44516</c:v>
                </c:pt>
                <c:pt idx="467">
                  <c:v>44517</c:v>
                </c:pt>
                <c:pt idx="468">
                  <c:v>44518</c:v>
                </c:pt>
                <c:pt idx="469">
                  <c:v>44519</c:v>
                </c:pt>
                <c:pt idx="470">
                  <c:v>44522</c:v>
                </c:pt>
                <c:pt idx="471">
                  <c:v>44523</c:v>
                </c:pt>
                <c:pt idx="472">
                  <c:v>44524</c:v>
                </c:pt>
                <c:pt idx="473">
                  <c:v>44525</c:v>
                </c:pt>
                <c:pt idx="474">
                  <c:v>44526</c:v>
                </c:pt>
                <c:pt idx="475">
                  <c:v>44529</c:v>
                </c:pt>
                <c:pt idx="476">
                  <c:v>44530</c:v>
                </c:pt>
                <c:pt idx="477">
                  <c:v>44531</c:v>
                </c:pt>
                <c:pt idx="478">
                  <c:v>44532</c:v>
                </c:pt>
                <c:pt idx="479">
                  <c:v>44533</c:v>
                </c:pt>
                <c:pt idx="480">
                  <c:v>44536</c:v>
                </c:pt>
                <c:pt idx="481">
                  <c:v>44537</c:v>
                </c:pt>
                <c:pt idx="482">
                  <c:v>44538</c:v>
                </c:pt>
                <c:pt idx="483">
                  <c:v>44539</c:v>
                </c:pt>
                <c:pt idx="484">
                  <c:v>44540</c:v>
                </c:pt>
                <c:pt idx="485">
                  <c:v>44543</c:v>
                </c:pt>
                <c:pt idx="486">
                  <c:v>44544</c:v>
                </c:pt>
                <c:pt idx="487">
                  <c:v>44545</c:v>
                </c:pt>
                <c:pt idx="488">
                  <c:v>44546</c:v>
                </c:pt>
                <c:pt idx="489">
                  <c:v>44547</c:v>
                </c:pt>
                <c:pt idx="490">
                  <c:v>44550</c:v>
                </c:pt>
                <c:pt idx="491">
                  <c:v>44551</c:v>
                </c:pt>
                <c:pt idx="492">
                  <c:v>44552</c:v>
                </c:pt>
                <c:pt idx="493">
                  <c:v>44553</c:v>
                </c:pt>
                <c:pt idx="494">
                  <c:v>44554</c:v>
                </c:pt>
                <c:pt idx="495">
                  <c:v>44557</c:v>
                </c:pt>
                <c:pt idx="496">
                  <c:v>44558</c:v>
                </c:pt>
                <c:pt idx="497">
                  <c:v>44559</c:v>
                </c:pt>
                <c:pt idx="498">
                  <c:v>44560</c:v>
                </c:pt>
                <c:pt idx="499">
                  <c:v>44561</c:v>
                </c:pt>
                <c:pt idx="500">
                  <c:v>44564</c:v>
                </c:pt>
                <c:pt idx="501">
                  <c:v>44565</c:v>
                </c:pt>
                <c:pt idx="502">
                  <c:v>44566</c:v>
                </c:pt>
                <c:pt idx="503">
                  <c:v>44567</c:v>
                </c:pt>
                <c:pt idx="504">
                  <c:v>44568</c:v>
                </c:pt>
                <c:pt idx="505">
                  <c:v>44571</c:v>
                </c:pt>
                <c:pt idx="506">
                  <c:v>44572</c:v>
                </c:pt>
                <c:pt idx="507">
                  <c:v>44573</c:v>
                </c:pt>
                <c:pt idx="508">
                  <c:v>44574</c:v>
                </c:pt>
                <c:pt idx="509">
                  <c:v>44575</c:v>
                </c:pt>
                <c:pt idx="510">
                  <c:v>44578</c:v>
                </c:pt>
                <c:pt idx="511">
                  <c:v>44579</c:v>
                </c:pt>
                <c:pt idx="512">
                  <c:v>44580</c:v>
                </c:pt>
                <c:pt idx="513">
                  <c:v>44581</c:v>
                </c:pt>
                <c:pt idx="514">
                  <c:v>44582</c:v>
                </c:pt>
                <c:pt idx="515">
                  <c:v>44585</c:v>
                </c:pt>
                <c:pt idx="516">
                  <c:v>44586</c:v>
                </c:pt>
                <c:pt idx="517">
                  <c:v>44587</c:v>
                </c:pt>
                <c:pt idx="518">
                  <c:v>44588</c:v>
                </c:pt>
                <c:pt idx="519">
                  <c:v>44589</c:v>
                </c:pt>
                <c:pt idx="520">
                  <c:v>44595</c:v>
                </c:pt>
                <c:pt idx="521">
                  <c:v>44596</c:v>
                </c:pt>
                <c:pt idx="522">
                  <c:v>44599</c:v>
                </c:pt>
                <c:pt idx="523">
                  <c:v>44600</c:v>
                </c:pt>
                <c:pt idx="524">
                  <c:v>44601</c:v>
                </c:pt>
                <c:pt idx="525">
                  <c:v>44602</c:v>
                </c:pt>
                <c:pt idx="526">
                  <c:v>44603</c:v>
                </c:pt>
                <c:pt idx="527">
                  <c:v>44606</c:v>
                </c:pt>
                <c:pt idx="528">
                  <c:v>44607</c:v>
                </c:pt>
                <c:pt idx="529">
                  <c:v>44608</c:v>
                </c:pt>
                <c:pt idx="530">
                  <c:v>44609</c:v>
                </c:pt>
                <c:pt idx="531">
                  <c:v>44610</c:v>
                </c:pt>
                <c:pt idx="532">
                  <c:v>44613</c:v>
                </c:pt>
                <c:pt idx="533">
                  <c:v>44614</c:v>
                </c:pt>
                <c:pt idx="534">
                  <c:v>44615</c:v>
                </c:pt>
                <c:pt idx="535">
                  <c:v>44616</c:v>
                </c:pt>
                <c:pt idx="536">
                  <c:v>44617</c:v>
                </c:pt>
                <c:pt idx="537">
                  <c:v>44620</c:v>
                </c:pt>
                <c:pt idx="538">
                  <c:v>44622</c:v>
                </c:pt>
                <c:pt idx="539">
                  <c:v>44623</c:v>
                </c:pt>
                <c:pt idx="540">
                  <c:v>44624</c:v>
                </c:pt>
                <c:pt idx="541">
                  <c:v>44627</c:v>
                </c:pt>
                <c:pt idx="542">
                  <c:v>44628</c:v>
                </c:pt>
                <c:pt idx="543">
                  <c:v>44630</c:v>
                </c:pt>
                <c:pt idx="544">
                  <c:v>44631</c:v>
                </c:pt>
                <c:pt idx="545">
                  <c:v>44634</c:v>
                </c:pt>
                <c:pt idx="546">
                  <c:v>44635</c:v>
                </c:pt>
                <c:pt idx="547">
                  <c:v>44636</c:v>
                </c:pt>
                <c:pt idx="548">
                  <c:v>44637</c:v>
                </c:pt>
                <c:pt idx="549">
                  <c:v>44638</c:v>
                </c:pt>
                <c:pt idx="550">
                  <c:v>44641</c:v>
                </c:pt>
                <c:pt idx="551">
                  <c:v>44642</c:v>
                </c:pt>
                <c:pt idx="552">
                  <c:v>44643</c:v>
                </c:pt>
                <c:pt idx="553">
                  <c:v>44644</c:v>
                </c:pt>
                <c:pt idx="554">
                  <c:v>44645</c:v>
                </c:pt>
                <c:pt idx="555">
                  <c:v>44648</c:v>
                </c:pt>
                <c:pt idx="556">
                  <c:v>44649</c:v>
                </c:pt>
                <c:pt idx="557">
                  <c:v>44650</c:v>
                </c:pt>
                <c:pt idx="558">
                  <c:v>44651</c:v>
                </c:pt>
                <c:pt idx="559">
                  <c:v>44652</c:v>
                </c:pt>
                <c:pt idx="560">
                  <c:v>44655</c:v>
                </c:pt>
                <c:pt idx="561">
                  <c:v>44656</c:v>
                </c:pt>
                <c:pt idx="562">
                  <c:v>44657</c:v>
                </c:pt>
                <c:pt idx="563">
                  <c:v>44658</c:v>
                </c:pt>
                <c:pt idx="564">
                  <c:v>44659</c:v>
                </c:pt>
                <c:pt idx="565">
                  <c:v>44662</c:v>
                </c:pt>
                <c:pt idx="566">
                  <c:v>44663</c:v>
                </c:pt>
                <c:pt idx="567">
                  <c:v>44664</c:v>
                </c:pt>
                <c:pt idx="568">
                  <c:v>44665</c:v>
                </c:pt>
                <c:pt idx="569">
                  <c:v>44666</c:v>
                </c:pt>
              </c:numCache>
            </c:numRef>
          </c:cat>
          <c:val>
            <c:numRef>
              <c:f>Sheet2!$H$3:$H$607</c:f>
              <c:numCache>
                <c:formatCode>0.0%</c:formatCode>
                <c:ptCount val="605"/>
                <c:pt idx="0">
                  <c:v>0</c:v>
                </c:pt>
                <c:pt idx="1">
                  <c:v>0</c:v>
                </c:pt>
                <c:pt idx="2">
                  <c:v>-1.023811582266676E-2</c:v>
                </c:pt>
                <c:pt idx="3">
                  <c:v>-9.6511305155004834E-3</c:v>
                </c:pt>
                <c:pt idx="4">
                  <c:v>-1.93841659575823E-2</c:v>
                </c:pt>
                <c:pt idx="5">
                  <c:v>-1.0069755695805149E-2</c:v>
                </c:pt>
                <c:pt idx="6">
                  <c:v>-2.1095068868392519E-2</c:v>
                </c:pt>
                <c:pt idx="7">
                  <c:v>-5.1054070902365467E-3</c:v>
                </c:pt>
                <c:pt idx="8">
                  <c:v>3.9678386654955489E-3</c:v>
                </c:pt>
                <c:pt idx="9">
                  <c:v>1.4374314615024142E-2</c:v>
                </c:pt>
                <c:pt idx="10">
                  <c:v>1.8751677913426468E-2</c:v>
                </c:pt>
                <c:pt idx="11">
                  <c:v>1.5156961691245696E-2</c:v>
                </c:pt>
                <c:pt idx="12">
                  <c:v>2.2924278895375627E-2</c:v>
                </c:pt>
                <c:pt idx="13">
                  <c:v>2.4070947867514292E-2</c:v>
                </c:pt>
                <c:pt idx="14">
                  <c:v>2.9563128222162449E-2</c:v>
                </c:pt>
                <c:pt idx="15">
                  <c:v>1.9120250083042523E-2</c:v>
                </c:pt>
                <c:pt idx="16">
                  <c:v>3.1660804397384501E-2</c:v>
                </c:pt>
                <c:pt idx="17">
                  <c:v>2.205062634517474E-2</c:v>
                </c:pt>
                <c:pt idx="18">
                  <c:v>-9.5328233993275946E-3</c:v>
                </c:pt>
                <c:pt idx="19">
                  <c:v>-5.6377891130150459E-3</c:v>
                </c:pt>
                <c:pt idx="20">
                  <c:v>-2.2601209462749239E-2</c:v>
                </c:pt>
                <c:pt idx="21">
                  <c:v>-3.5792452916042827E-2</c:v>
                </c:pt>
                <c:pt idx="22">
                  <c:v>-3.5851606474129438E-2</c:v>
                </c:pt>
                <c:pt idx="23">
                  <c:v>-1.8096438500775802E-2</c:v>
                </c:pt>
                <c:pt idx="24">
                  <c:v>-1.4579076931477419E-2</c:v>
                </c:pt>
                <c:pt idx="25">
                  <c:v>1.3773678486761032E-2</c:v>
                </c:pt>
                <c:pt idx="26">
                  <c:v>6.4977908421191E-3</c:v>
                </c:pt>
                <c:pt idx="27">
                  <c:v>1.5470930576475528E-3</c:v>
                </c:pt>
                <c:pt idx="28">
                  <c:v>1.1580446563860702E-2</c:v>
                </c:pt>
                <c:pt idx="29">
                  <c:v>1.8524164228478357E-2</c:v>
                </c:pt>
                <c:pt idx="30">
                  <c:v>1.6057915883640472E-2</c:v>
                </c:pt>
                <c:pt idx="31">
                  <c:v>2.0894856825638186E-2</c:v>
                </c:pt>
                <c:pt idx="32">
                  <c:v>2.0248717960385409E-2</c:v>
                </c:pt>
                <c:pt idx="33">
                  <c:v>5.1008568165376023E-3</c:v>
                </c:pt>
                <c:pt idx="34">
                  <c:v>5.7651967765861567E-3</c:v>
                </c:pt>
                <c:pt idx="35">
                  <c:v>-9.8740939267505379E-4</c:v>
                </c:pt>
                <c:pt idx="36">
                  <c:v>-1.5848603293488028E-2</c:v>
                </c:pt>
                <c:pt idx="37">
                  <c:v>-5.3979896890798074E-2</c:v>
                </c:pt>
                <c:pt idx="38">
                  <c:v>-4.2799874412445926E-2</c:v>
                </c:pt>
                <c:pt idx="39">
                  <c:v>-5.5012809020462572E-2</c:v>
                </c:pt>
                <c:pt idx="40">
                  <c:v>-6.4968807873793666E-2</c:v>
                </c:pt>
                <c:pt idx="41">
                  <c:v>-9.585606574235439E-2</c:v>
                </c:pt>
                <c:pt idx="42">
                  <c:v>-8.8803141508961847E-2</c:v>
                </c:pt>
                <c:pt idx="43">
                  <c:v>-8.3506622923368856E-2</c:v>
                </c:pt>
                <c:pt idx="44">
                  <c:v>-6.2948486351454114E-2</c:v>
                </c:pt>
                <c:pt idx="45">
                  <c:v>-5.1149626650042967E-2</c:v>
                </c:pt>
                <c:pt idx="46">
                  <c:v>-7.1644059390172377E-2</c:v>
                </c:pt>
                <c:pt idx="47">
                  <c:v>-0.11052614814781114</c:v>
                </c:pt>
                <c:pt idx="48">
                  <c:v>-0.10681312480945726</c:v>
                </c:pt>
                <c:pt idx="49">
                  <c:v>-0.131684920847989</c:v>
                </c:pt>
                <c:pt idx="50">
                  <c:v>-0.16532964457812138</c:v>
                </c:pt>
                <c:pt idx="51">
                  <c:v>-0.19394631587089961</c:v>
                </c:pt>
                <c:pt idx="52">
                  <c:v>-0.21969176445963234</c:v>
                </c:pt>
                <c:pt idx="53">
                  <c:v>-0.23899402549063331</c:v>
                </c:pt>
                <c:pt idx="54">
                  <c:v>-0.27596044902100858</c:v>
                </c:pt>
                <c:pt idx="55">
                  <c:v>-0.33673390454435836</c:v>
                </c:pt>
                <c:pt idx="56">
                  <c:v>-0.28735888463691084</c:v>
                </c:pt>
                <c:pt idx="57">
                  <c:v>-0.32544012522353216</c:v>
                </c:pt>
                <c:pt idx="58">
                  <c:v>-0.26741958528805509</c:v>
                </c:pt>
                <c:pt idx="59">
                  <c:v>-0.22428754089558489</c:v>
                </c:pt>
                <c:pt idx="60">
                  <c:v>-0.23271464778606432</c:v>
                </c:pt>
                <c:pt idx="61">
                  <c:v>-0.21838583590802985</c:v>
                </c:pt>
                <c:pt idx="62">
                  <c:v>-0.21866340260366668</c:v>
                </c:pt>
                <c:pt idx="63">
                  <c:v>-0.20159077568515749</c:v>
                </c:pt>
                <c:pt idx="64">
                  <c:v>-0.23306956913458343</c:v>
                </c:pt>
                <c:pt idx="65">
                  <c:v>-0.21514149076066935</c:v>
                </c:pt>
                <c:pt idx="66">
                  <c:v>-0.21487757488612935</c:v>
                </c:pt>
                <c:pt idx="67">
                  <c:v>-0.18464555643021929</c:v>
                </c:pt>
                <c:pt idx="68">
                  <c:v>-0.17021208825710876</c:v>
                </c:pt>
                <c:pt idx="69">
                  <c:v>-0.17770183876560175</c:v>
                </c:pt>
                <c:pt idx="70">
                  <c:v>-0.16447419312271638</c:v>
                </c:pt>
                <c:pt idx="71">
                  <c:v>-0.15333057283395601</c:v>
                </c:pt>
                <c:pt idx="72">
                  <c:v>-0.16922922913813265</c:v>
                </c:pt>
                <c:pt idx="73">
                  <c:v>-0.15497777191298068</c:v>
                </c:pt>
                <c:pt idx="74">
                  <c:v>-0.15498232218667962</c:v>
                </c:pt>
                <c:pt idx="75">
                  <c:v>-0.12883644951243822</c:v>
                </c:pt>
                <c:pt idx="76">
                  <c:v>-0.13619424208366138</c:v>
                </c:pt>
                <c:pt idx="77">
                  <c:v>-0.14483066156429303</c:v>
                </c:pt>
                <c:pt idx="78">
                  <c:v>-0.1371998525711321</c:v>
                </c:pt>
                <c:pt idx="79">
                  <c:v>-0.12874544403845889</c:v>
                </c:pt>
                <c:pt idx="80">
                  <c:v>-0.14044874799219176</c:v>
                </c:pt>
                <c:pt idx="81">
                  <c:v>-0.12508702398449267</c:v>
                </c:pt>
                <c:pt idx="82">
                  <c:v>-0.11993611415726657</c:v>
                </c:pt>
                <c:pt idx="83">
                  <c:v>-0.11380689548476342</c:v>
                </c:pt>
                <c:pt idx="84">
                  <c:v>-0.13755477391965132</c:v>
                </c:pt>
                <c:pt idx="85">
                  <c:v>-0.12236141003881384</c:v>
                </c:pt>
                <c:pt idx="86">
                  <c:v>-0.12242966414429834</c:v>
                </c:pt>
                <c:pt idx="87">
                  <c:v>-0.11459864310838308</c:v>
                </c:pt>
                <c:pt idx="88">
                  <c:v>-0.11934002830270241</c:v>
                </c:pt>
                <c:pt idx="89">
                  <c:v>-0.12536004040643045</c:v>
                </c:pt>
                <c:pt idx="90">
                  <c:v>-0.11705579090582297</c:v>
                </c:pt>
                <c:pt idx="91">
                  <c:v>-0.12409051404441973</c:v>
                </c:pt>
                <c:pt idx="92">
                  <c:v>-0.1230348505462604</c:v>
                </c:pt>
                <c:pt idx="93">
                  <c:v>-0.1185619315001798</c:v>
                </c:pt>
                <c:pt idx="94">
                  <c:v>-9.876824090969083E-2</c:v>
                </c:pt>
                <c:pt idx="95">
                  <c:v>-9.4659343759527115E-2</c:v>
                </c:pt>
                <c:pt idx="96">
                  <c:v>-9.0714256462526288E-2</c:v>
                </c:pt>
                <c:pt idx="97">
                  <c:v>-0.10353692774620393</c:v>
                </c:pt>
                <c:pt idx="98">
                  <c:v>-9.2402408004841563E-2</c:v>
                </c:pt>
                <c:pt idx="99">
                  <c:v>-7.6394545131889702E-2</c:v>
                </c:pt>
                <c:pt idx="100">
                  <c:v>-7.5748406266636925E-2</c:v>
                </c:pt>
                <c:pt idx="101">
                  <c:v>-7.6958779070561145E-2</c:v>
                </c:pt>
                <c:pt idx="102">
                  <c:v>-7.6476450058471035E-2</c:v>
                </c:pt>
                <c:pt idx="103">
                  <c:v>-6.0332078974550396E-2</c:v>
                </c:pt>
                <c:pt idx="104">
                  <c:v>-5.0271423826143136E-2</c:v>
                </c:pt>
                <c:pt idx="105">
                  <c:v>-2.3056236832645571E-2</c:v>
                </c:pt>
                <c:pt idx="106">
                  <c:v>-2.1154222426479019E-2</c:v>
                </c:pt>
                <c:pt idx="107">
                  <c:v>-7.1894324443616542E-3</c:v>
                </c:pt>
                <c:pt idx="108">
                  <c:v>-6.088266209212545E-3</c:v>
                </c:pt>
                <c:pt idx="109">
                  <c:v>-3.9814894865926043E-3</c:v>
                </c:pt>
                <c:pt idx="110">
                  <c:v>-9.0095419239466512E-4</c:v>
                </c:pt>
                <c:pt idx="111">
                  <c:v>-9.5055217571335948E-3</c:v>
                </c:pt>
                <c:pt idx="112">
                  <c:v>-2.9745139170121004E-2</c:v>
                </c:pt>
                <c:pt idx="113">
                  <c:v>-7.5921316667197591E-2</c:v>
                </c:pt>
                <c:pt idx="114">
                  <c:v>-2.7128731793217287E-2</c:v>
                </c:pt>
                <c:pt idx="115">
                  <c:v>-2.57636496835284E-2</c:v>
                </c:pt>
                <c:pt idx="116">
                  <c:v>-2.920820687364345E-2</c:v>
                </c:pt>
                <c:pt idx="117">
                  <c:v>-2.5640792293656456E-2</c:v>
                </c:pt>
                <c:pt idx="118">
                  <c:v>-3.22796416204435E-2</c:v>
                </c:pt>
                <c:pt idx="119">
                  <c:v>-3.0227468182211337E-2</c:v>
                </c:pt>
                <c:pt idx="120">
                  <c:v>-1.6453789695450083E-2</c:v>
                </c:pt>
                <c:pt idx="121">
                  <c:v>-3.8813834652154378E-2</c:v>
                </c:pt>
                <c:pt idx="122">
                  <c:v>-2.8675824850864728E-2</c:v>
                </c:pt>
                <c:pt idx="123">
                  <c:v>-4.7409301669495418E-2</c:v>
                </c:pt>
                <c:pt idx="124">
                  <c:v>-4.0652145226535485E-2</c:v>
                </c:pt>
                <c:pt idx="125">
                  <c:v>-4.1393839839466429E-2</c:v>
                </c:pt>
                <c:pt idx="126">
                  <c:v>-2.8348205144539507E-2</c:v>
                </c:pt>
                <c:pt idx="127">
                  <c:v>-2.0594538761506631E-2</c:v>
                </c:pt>
                <c:pt idx="128">
                  <c:v>-4.4319665827901034E-3</c:v>
                </c:pt>
                <c:pt idx="129">
                  <c:v>-1.5243416891525974E-2</c:v>
                </c:pt>
                <c:pt idx="130">
                  <c:v>-1.765051167827747E-2</c:v>
                </c:pt>
                <c:pt idx="131">
                  <c:v>-1.354616480181281E-2</c:v>
                </c:pt>
                <c:pt idx="132">
                  <c:v>-2.1577397880482518E-2</c:v>
                </c:pt>
                <c:pt idx="133">
                  <c:v>-5.2828677644960464E-3</c:v>
                </c:pt>
                <c:pt idx="134">
                  <c:v>-6.397684820741989E-3</c:v>
                </c:pt>
                <c:pt idx="135">
                  <c:v>1.9156652272633856E-3</c:v>
                </c:pt>
                <c:pt idx="136">
                  <c:v>-6.3294307152574891E-3</c:v>
                </c:pt>
                <c:pt idx="137">
                  <c:v>1.6016963420348862E-3</c:v>
                </c:pt>
                <c:pt idx="138">
                  <c:v>2.411645060449441E-4</c:v>
                </c:pt>
                <c:pt idx="139">
                  <c:v>1.4178652845968642E-2</c:v>
                </c:pt>
                <c:pt idx="140">
                  <c:v>1.4101298193086143E-2</c:v>
                </c:pt>
                <c:pt idx="141">
                  <c:v>8.427106890479541E-3</c:v>
                </c:pt>
                <c:pt idx="142">
                  <c:v>1.2604258146127201E-3</c:v>
                </c:pt>
                <c:pt idx="143">
                  <c:v>9.187002598206373E-3</c:v>
                </c:pt>
                <c:pt idx="144">
                  <c:v>2.6992223582248398E-2</c:v>
                </c:pt>
                <c:pt idx="145">
                  <c:v>2.9799742454508449E-2</c:v>
                </c:pt>
                <c:pt idx="146">
                  <c:v>3.155159782860939E-2</c:v>
                </c:pt>
                <c:pt idx="147">
                  <c:v>2.3524915023638515E-2</c:v>
                </c:pt>
                <c:pt idx="148">
                  <c:v>2.4284810731365347E-2</c:v>
                </c:pt>
                <c:pt idx="149">
                  <c:v>3.744875254246538E-2</c:v>
                </c:pt>
                <c:pt idx="150">
                  <c:v>5.1959575368458522E-2</c:v>
                </c:pt>
                <c:pt idx="151">
                  <c:v>6.5951666992769553E-2</c:v>
                </c:pt>
                <c:pt idx="152">
                  <c:v>7.0074214964030102E-2</c:v>
                </c:pt>
                <c:pt idx="153">
                  <c:v>8.5868214973130685E-2</c:v>
                </c:pt>
                <c:pt idx="154">
                  <c:v>0.10056104874708205</c:v>
                </c:pt>
                <c:pt idx="155">
                  <c:v>0.10678582316726337</c:v>
                </c:pt>
                <c:pt idx="156">
                  <c:v>0.10914286494332637</c:v>
                </c:pt>
                <c:pt idx="157">
                  <c:v>9.547384275164128E-2</c:v>
                </c:pt>
                <c:pt idx="158">
                  <c:v>6.8513471085285715E-2</c:v>
                </c:pt>
                <c:pt idx="159">
                  <c:v>7.4110307735010261E-2</c:v>
                </c:pt>
                <c:pt idx="160">
                  <c:v>3.4832345165561662E-2</c:v>
                </c:pt>
                <c:pt idx="161">
                  <c:v>4.8651526389312361E-2</c:v>
                </c:pt>
                <c:pt idx="162">
                  <c:v>6.0136417205494785E-2</c:v>
                </c:pt>
                <c:pt idx="163">
                  <c:v>7.6926927154668423E-2</c:v>
                </c:pt>
                <c:pt idx="164">
                  <c:v>7.8105448042699699E-2</c:v>
                </c:pt>
                <c:pt idx="165">
                  <c:v>6.6788917353378663E-2</c:v>
                </c:pt>
                <c:pt idx="166">
                  <c:v>7.1043423261909266E-2</c:v>
                </c:pt>
                <c:pt idx="167">
                  <c:v>5.8471017031674455E-2</c:v>
                </c:pt>
                <c:pt idx="168">
                  <c:v>6.9109556939849881E-2</c:v>
                </c:pt>
                <c:pt idx="169">
                  <c:v>7.5853062561713092E-2</c:v>
                </c:pt>
                <c:pt idx="170">
                  <c:v>9.0200075534543345E-2</c:v>
                </c:pt>
                <c:pt idx="171">
                  <c:v>7.7618568756910644E-2</c:v>
                </c:pt>
                <c:pt idx="172">
                  <c:v>8.4885355854154465E-2</c:v>
                </c:pt>
                <c:pt idx="173">
                  <c:v>9.2934790027620062E-2</c:v>
                </c:pt>
                <c:pt idx="174">
                  <c:v>8.1058575673326638E-2</c:v>
                </c:pt>
                <c:pt idx="175">
                  <c:v>9.0463991409083233E-2</c:v>
                </c:pt>
                <c:pt idx="176">
                  <c:v>9.0559547156761511E-2</c:v>
                </c:pt>
                <c:pt idx="177">
                  <c:v>0.10476550164492382</c:v>
                </c:pt>
                <c:pt idx="178">
                  <c:v>0.11189578053119886</c:v>
                </c:pt>
                <c:pt idx="179">
                  <c:v>0.1084102708777932</c:v>
                </c:pt>
                <c:pt idx="180">
                  <c:v>9.4873206623378392E-2</c:v>
                </c:pt>
                <c:pt idx="181">
                  <c:v>9.7708027137832332E-2</c:v>
                </c:pt>
                <c:pt idx="182">
                  <c:v>8.7237847356518294E-2</c:v>
                </c:pt>
                <c:pt idx="183">
                  <c:v>6.1392292746408783E-2</c:v>
                </c:pt>
                <c:pt idx="184">
                  <c:v>6.1688060536841061E-2</c:v>
                </c:pt>
                <c:pt idx="185">
                  <c:v>3.4140703563319219E-2</c:v>
                </c:pt>
                <c:pt idx="186">
                  <c:v>3.6911820245987714E-2</c:v>
                </c:pt>
                <c:pt idx="187">
                  <c:v>5.0239571910250413E-2</c:v>
                </c:pt>
                <c:pt idx="188">
                  <c:v>5.9253664107896009E-2</c:v>
                </c:pt>
                <c:pt idx="189">
                  <c:v>7.2954538215473708E-2</c:v>
                </c:pt>
                <c:pt idx="190">
                  <c:v>7.6549254437654479E-2</c:v>
                </c:pt>
                <c:pt idx="191">
                  <c:v>8.6123030300272463E-2</c:v>
                </c:pt>
                <c:pt idx="192">
                  <c:v>8.8407267697151903E-2</c:v>
                </c:pt>
                <c:pt idx="193">
                  <c:v>9.3762939840831505E-2</c:v>
                </c:pt>
                <c:pt idx="194">
                  <c:v>9.3499023966291617E-2</c:v>
                </c:pt>
                <c:pt idx="195">
                  <c:v>8.3183553490742357E-2</c:v>
                </c:pt>
                <c:pt idx="196">
                  <c:v>7.4415176072840872E-2</c:v>
                </c:pt>
                <c:pt idx="197">
                  <c:v>6.5460237433281776E-2</c:v>
                </c:pt>
                <c:pt idx="198">
                  <c:v>6.7830930030441161E-2</c:v>
                </c:pt>
                <c:pt idx="199">
                  <c:v>7.3141099437131096E-2</c:v>
                </c:pt>
                <c:pt idx="200">
                  <c:v>7.8806190192340031E-2</c:v>
                </c:pt>
                <c:pt idx="201">
                  <c:v>7.1612207474279543E-2</c:v>
                </c:pt>
                <c:pt idx="202">
                  <c:v>7.4233165124882206E-2</c:v>
                </c:pt>
                <c:pt idx="203">
                  <c:v>6.6543202573634774E-2</c:v>
                </c:pt>
                <c:pt idx="204">
                  <c:v>6.0595994849090173E-2</c:v>
                </c:pt>
                <c:pt idx="205">
                  <c:v>6.715748952299494E-2</c:v>
                </c:pt>
                <c:pt idx="206">
                  <c:v>5.8698530716622566E-2</c:v>
                </c:pt>
                <c:pt idx="207">
                  <c:v>3.1615301660394834E-2</c:v>
                </c:pt>
                <c:pt idx="208">
                  <c:v>4.6635755140671531E-2</c:v>
                </c:pt>
                <c:pt idx="209">
                  <c:v>6.6270186151696997E-2</c:v>
                </c:pt>
                <c:pt idx="210">
                  <c:v>7.2645119603944153E-2</c:v>
                </c:pt>
                <c:pt idx="211">
                  <c:v>9.8340515181988053E-2</c:v>
                </c:pt>
                <c:pt idx="212">
                  <c:v>9.9573639354407106E-2</c:v>
                </c:pt>
                <c:pt idx="213">
                  <c:v>0.11354297961022342</c:v>
                </c:pt>
                <c:pt idx="214">
                  <c:v>0.11610478370273958</c:v>
                </c:pt>
                <c:pt idx="215">
                  <c:v>0.13113888800411333</c:v>
                </c:pt>
                <c:pt idx="216">
                  <c:v>0.12647485746267639</c:v>
                </c:pt>
                <c:pt idx="217">
                  <c:v>0.13477910696328377</c:v>
                </c:pt>
                <c:pt idx="218">
                  <c:v>0.15714825246738595</c:v>
                </c:pt>
                <c:pt idx="219">
                  <c:v>0.15538274627218818</c:v>
                </c:pt>
                <c:pt idx="220">
                  <c:v>0.15833587390281512</c:v>
                </c:pt>
                <c:pt idx="221">
                  <c:v>0.15914582262123056</c:v>
                </c:pt>
                <c:pt idx="222">
                  <c:v>0.16191238903020011</c:v>
                </c:pt>
                <c:pt idx="223">
                  <c:v>0.18424968261840946</c:v>
                </c:pt>
                <c:pt idx="224">
                  <c:v>0.19115244781973639</c:v>
                </c:pt>
                <c:pt idx="225">
                  <c:v>0.18377190388001829</c:v>
                </c:pt>
                <c:pt idx="226">
                  <c:v>0.194860920884391</c:v>
                </c:pt>
                <c:pt idx="227">
                  <c:v>0.1982918272534091</c:v>
                </c:pt>
                <c:pt idx="228">
                  <c:v>0.17913062470707608</c:v>
                </c:pt>
                <c:pt idx="229">
                  <c:v>0.19865584914932621</c:v>
                </c:pt>
                <c:pt idx="230">
                  <c:v>0.21760773910550713</c:v>
                </c:pt>
                <c:pt idx="231">
                  <c:v>0.22685389526179978</c:v>
                </c:pt>
                <c:pt idx="232">
                  <c:v>0.24288450950324658</c:v>
                </c:pt>
                <c:pt idx="233">
                  <c:v>0.24925034240809585</c:v>
                </c:pt>
                <c:pt idx="234">
                  <c:v>0.22899707417401149</c:v>
                </c:pt>
                <c:pt idx="235">
                  <c:v>0.25381426692815556</c:v>
                </c:pt>
                <c:pt idx="236">
                  <c:v>0.24971447032538996</c:v>
                </c:pt>
                <c:pt idx="237">
                  <c:v>0.26045311625494261</c:v>
                </c:pt>
                <c:pt idx="238">
                  <c:v>0.25687660112755761</c:v>
                </c:pt>
                <c:pt idx="239">
                  <c:v>0.25442855387751573</c:v>
                </c:pt>
                <c:pt idx="240">
                  <c:v>0.26124031360486333</c:v>
                </c:pt>
                <c:pt idx="241">
                  <c:v>0.26062147638180422</c:v>
                </c:pt>
                <c:pt idx="242">
                  <c:v>0.26141777427912283</c:v>
                </c:pt>
                <c:pt idx="243">
                  <c:v>0.26436180136235188</c:v>
                </c:pt>
                <c:pt idx="244">
                  <c:v>0.24389922053811519</c:v>
                </c:pt>
                <c:pt idx="245">
                  <c:v>0.25579363598720462</c:v>
                </c:pt>
                <c:pt idx="246">
                  <c:v>0.27719812346712658</c:v>
                </c:pt>
                <c:pt idx="247">
                  <c:v>0.27798987109074602</c:v>
                </c:pt>
                <c:pt idx="248">
                  <c:v>0.28340924706621107</c:v>
                </c:pt>
                <c:pt idx="249">
                  <c:v>0.3075074965759188</c:v>
                </c:pt>
                <c:pt idx="250">
                  <c:v>0.3075074965759188</c:v>
                </c:pt>
                <c:pt idx="251">
                  <c:v>0.33980533929115819</c:v>
                </c:pt>
                <c:pt idx="252">
                  <c:v>0.36079120159077571</c:v>
                </c:pt>
                <c:pt idx="253">
                  <c:v>0.3506167895998944</c:v>
                </c:pt>
                <c:pt idx="254">
                  <c:v>0.37949737676721251</c:v>
                </c:pt>
                <c:pt idx="255">
                  <c:v>0.43432817483971653</c:v>
                </c:pt>
                <c:pt idx="256">
                  <c:v>0.43263092275000337</c:v>
                </c:pt>
                <c:pt idx="257">
                  <c:v>0.42239280692733661</c:v>
                </c:pt>
                <c:pt idx="258">
                  <c:v>0.43255811837082003</c:v>
                </c:pt>
                <c:pt idx="259">
                  <c:v>0.43330436325744981</c:v>
                </c:pt>
                <c:pt idx="260">
                  <c:v>0.40416896076298992</c:v>
                </c:pt>
                <c:pt idx="261">
                  <c:v>0.37142064095155303</c:v>
                </c:pt>
                <c:pt idx="262">
                  <c:v>0.4072449457834888</c:v>
                </c:pt>
                <c:pt idx="263">
                  <c:v>0.41720549491051884</c:v>
                </c:pt>
                <c:pt idx="264">
                  <c:v>0.43826871186301863</c:v>
                </c:pt>
                <c:pt idx="265">
                  <c:v>0.42907260871741437</c:v>
                </c:pt>
                <c:pt idx="266">
                  <c:v>0.46017827972352521</c:v>
                </c:pt>
                <c:pt idx="267">
                  <c:v>0.42892699995904748</c:v>
                </c:pt>
                <c:pt idx="268">
                  <c:v>0.42085026414338822</c:v>
                </c:pt>
                <c:pt idx="269">
                  <c:v>0.39650174958023721</c:v>
                </c:pt>
                <c:pt idx="270">
                  <c:v>0.35425700855906483</c:v>
                </c:pt>
                <c:pt idx="271">
                  <c:v>0.39080480690913566</c:v>
                </c:pt>
                <c:pt idx="272">
                  <c:v>0.40913330936855852</c:v>
                </c:pt>
                <c:pt idx="273">
                  <c:v>0.42409005901704977</c:v>
                </c:pt>
                <c:pt idx="274">
                  <c:v>0.40491975592331886</c:v>
                </c:pt>
                <c:pt idx="275">
                  <c:v>0.41997206131948839</c:v>
                </c:pt>
                <c:pt idx="276">
                  <c:v>0.40659880691823602</c:v>
                </c:pt>
                <c:pt idx="277">
                  <c:v>0.40360927709801753</c:v>
                </c:pt>
                <c:pt idx="278">
                  <c:v>0.41084876255306746</c:v>
                </c:pt>
                <c:pt idx="279">
                  <c:v>0.43197113306365376</c:v>
                </c:pt>
                <c:pt idx="280">
                  <c:v>0.43936532782446869</c:v>
                </c:pt>
                <c:pt idx="281">
                  <c:v>0.42593291986512982</c:v>
                </c:pt>
                <c:pt idx="282">
                  <c:v>0.40451478156411103</c:v>
                </c:pt>
                <c:pt idx="283">
                  <c:v>0.41405215523713745</c:v>
                </c:pt>
                <c:pt idx="284">
                  <c:v>0.40137054243812753</c:v>
                </c:pt>
                <c:pt idx="285">
                  <c:v>0.39697497804492943</c:v>
                </c:pt>
                <c:pt idx="286">
                  <c:v>0.36279787229201843</c:v>
                </c:pt>
                <c:pt idx="287">
                  <c:v>0.41044378819385985</c:v>
                </c:pt>
                <c:pt idx="288">
                  <c:v>0.37097471412905469</c:v>
                </c:pt>
                <c:pt idx="289">
                  <c:v>0.38504416040624845</c:v>
                </c:pt>
                <c:pt idx="290">
                  <c:v>0.40284483111659153</c:v>
                </c:pt>
                <c:pt idx="291">
                  <c:v>0.38487125000568767</c:v>
                </c:pt>
                <c:pt idx="292">
                  <c:v>0.37703112842237463</c:v>
                </c:pt>
                <c:pt idx="293">
                  <c:v>0.36331205322000115</c:v>
                </c:pt>
                <c:pt idx="294">
                  <c:v>0.35421605609577411</c:v>
                </c:pt>
                <c:pt idx="295">
                  <c:v>0.34602556343764057</c:v>
                </c:pt>
                <c:pt idx="296">
                  <c:v>0.37131598465647686</c:v>
                </c:pt>
                <c:pt idx="297">
                  <c:v>0.38983104833755733</c:v>
                </c:pt>
                <c:pt idx="298">
                  <c:v>0.38588141076685756</c:v>
                </c:pt>
                <c:pt idx="299">
                  <c:v>0.3956462981248321</c:v>
                </c:pt>
                <c:pt idx="300">
                  <c:v>0.38669590975897195</c:v>
                </c:pt>
                <c:pt idx="301">
                  <c:v>0.39511846637575254</c:v>
                </c:pt>
                <c:pt idx="302">
                  <c:v>0.38306934162089856</c:v>
                </c:pt>
                <c:pt idx="303">
                  <c:v>0.38121738022542062</c:v>
                </c:pt>
                <c:pt idx="304">
                  <c:v>0.3672389394222062</c:v>
                </c:pt>
                <c:pt idx="305">
                  <c:v>0.36342125978877626</c:v>
                </c:pt>
                <c:pt idx="306">
                  <c:v>0.36887248768013392</c:v>
                </c:pt>
                <c:pt idx="307">
                  <c:v>0.38374278212834501</c:v>
                </c:pt>
                <c:pt idx="308">
                  <c:v>0.38148129609996029</c:v>
                </c:pt>
                <c:pt idx="309">
                  <c:v>0.39693402558163871</c:v>
                </c:pt>
                <c:pt idx="310">
                  <c:v>0.39302989074792838</c:v>
                </c:pt>
                <c:pt idx="311">
                  <c:v>0.40485150181783425</c:v>
                </c:pt>
                <c:pt idx="312">
                  <c:v>0.41640919701320045</c:v>
                </c:pt>
                <c:pt idx="313">
                  <c:v>0.4200630667934675</c:v>
                </c:pt>
                <c:pt idx="314">
                  <c:v>0.42290698785531933</c:v>
                </c:pt>
                <c:pt idx="315">
                  <c:v>0.42760742058634826</c:v>
                </c:pt>
                <c:pt idx="316">
                  <c:v>0.43026933070024165</c:v>
                </c:pt>
                <c:pt idx="317">
                  <c:v>0.42509111923082177</c:v>
                </c:pt>
                <c:pt idx="318">
                  <c:v>0.42677927077313704</c:v>
                </c:pt>
                <c:pt idx="319">
                  <c:v>0.44201813739096396</c:v>
                </c:pt>
                <c:pt idx="320">
                  <c:v>0.44807000141058495</c:v>
                </c:pt>
                <c:pt idx="321">
                  <c:v>0.45350757848084555</c:v>
                </c:pt>
                <c:pt idx="322">
                  <c:v>0.45545964589770072</c:v>
                </c:pt>
                <c:pt idx="323">
                  <c:v>0.45555975191907794</c:v>
                </c:pt>
                <c:pt idx="324">
                  <c:v>0.46550665022501092</c:v>
                </c:pt>
                <c:pt idx="325">
                  <c:v>0.44319210800529651</c:v>
                </c:pt>
                <c:pt idx="326">
                  <c:v>0.44585856839288884</c:v>
                </c:pt>
                <c:pt idx="327">
                  <c:v>0.44976270322659895</c:v>
                </c:pt>
                <c:pt idx="328">
                  <c:v>0.46406421346243976</c:v>
                </c:pt>
                <c:pt idx="329">
                  <c:v>0.46310410571195848</c:v>
                </c:pt>
                <c:pt idx="330">
                  <c:v>0.44765592650397901</c:v>
                </c:pt>
                <c:pt idx="331">
                  <c:v>0.44428872396674657</c:v>
                </c:pt>
                <c:pt idx="332">
                  <c:v>0.43236245660176453</c:v>
                </c:pt>
                <c:pt idx="333">
                  <c:v>0.42296159113970688</c:v>
                </c:pt>
                <c:pt idx="334">
                  <c:v>0.43213949319051537</c:v>
                </c:pt>
                <c:pt idx="335">
                  <c:v>0.44641370178416206</c:v>
                </c:pt>
                <c:pt idx="336">
                  <c:v>0.45481350703244794</c:v>
                </c:pt>
                <c:pt idx="337">
                  <c:v>0.47852043300404512</c:v>
                </c:pt>
                <c:pt idx="338">
                  <c:v>0.46037849176627965</c:v>
                </c:pt>
                <c:pt idx="339">
                  <c:v>0.43864183430633341</c:v>
                </c:pt>
                <c:pt idx="340">
                  <c:v>0.42064550182693483</c:v>
                </c:pt>
                <c:pt idx="341">
                  <c:v>0.43484690604139842</c:v>
                </c:pt>
                <c:pt idx="342">
                  <c:v>0.42629239148734799</c:v>
                </c:pt>
                <c:pt idx="343">
                  <c:v>0.44382459604945246</c:v>
                </c:pt>
                <c:pt idx="344">
                  <c:v>0.4389239512756693</c:v>
                </c:pt>
                <c:pt idx="345">
                  <c:v>0.43625749088807697</c:v>
                </c:pt>
                <c:pt idx="346">
                  <c:v>0.43074255916493387</c:v>
                </c:pt>
                <c:pt idx="347">
                  <c:v>0.44303739869953174</c:v>
                </c:pt>
                <c:pt idx="348">
                  <c:v>0.44172236960053124</c:v>
                </c:pt>
                <c:pt idx="349">
                  <c:v>0.44039368968043435</c:v>
                </c:pt>
                <c:pt idx="350">
                  <c:v>0.45095942520942622</c:v>
                </c:pt>
                <c:pt idx="351">
                  <c:v>0.45787129095815104</c:v>
                </c:pt>
                <c:pt idx="352">
                  <c:v>0.46603903224778964</c:v>
                </c:pt>
                <c:pt idx="353">
                  <c:v>0.46711289684074497</c:v>
                </c:pt>
                <c:pt idx="354">
                  <c:v>0.47766953182233896</c:v>
                </c:pt>
                <c:pt idx="355">
                  <c:v>0.47432508065360124</c:v>
                </c:pt>
                <c:pt idx="356">
                  <c:v>0.47980361018715256</c:v>
                </c:pt>
                <c:pt idx="357">
                  <c:v>0.47785154277029762</c:v>
                </c:pt>
                <c:pt idx="358">
                  <c:v>0.46344992651307959</c:v>
                </c:pt>
                <c:pt idx="359">
                  <c:v>0.46729945806240236</c:v>
                </c:pt>
                <c:pt idx="360">
                  <c:v>0.47852953355144323</c:v>
                </c:pt>
                <c:pt idx="361">
                  <c:v>0.47980816046085173</c:v>
                </c:pt>
                <c:pt idx="362">
                  <c:v>0.48276583836517761</c:v>
                </c:pt>
                <c:pt idx="363">
                  <c:v>0.49188913713159832</c:v>
                </c:pt>
                <c:pt idx="364">
                  <c:v>0.48564616161662122</c:v>
                </c:pt>
                <c:pt idx="365">
                  <c:v>0.48699759290521305</c:v>
                </c:pt>
                <c:pt idx="366">
                  <c:v>0.47464815008622763</c:v>
                </c:pt>
                <c:pt idx="367">
                  <c:v>0.48515473205713322</c:v>
                </c:pt>
                <c:pt idx="368">
                  <c:v>0.49075611898055671</c:v>
                </c:pt>
                <c:pt idx="369">
                  <c:v>0.49526544021622887</c:v>
                </c:pt>
                <c:pt idx="370">
                  <c:v>0.50288259838829297</c:v>
                </c:pt>
                <c:pt idx="371">
                  <c:v>0.50245032238689147</c:v>
                </c:pt>
                <c:pt idx="372">
                  <c:v>0.49552935609076876</c:v>
                </c:pt>
                <c:pt idx="373">
                  <c:v>0.50007962978973164</c:v>
                </c:pt>
                <c:pt idx="374">
                  <c:v>0.49342712964184798</c:v>
                </c:pt>
                <c:pt idx="375">
                  <c:v>0.49329972197827709</c:v>
                </c:pt>
                <c:pt idx="376">
                  <c:v>0.4985006848161917</c:v>
                </c:pt>
                <c:pt idx="377">
                  <c:v>0.50396101325494724</c:v>
                </c:pt>
                <c:pt idx="378">
                  <c:v>0.49491961941510776</c:v>
                </c:pt>
                <c:pt idx="379">
                  <c:v>0.48005842551429456</c:v>
                </c:pt>
                <c:pt idx="380">
                  <c:v>0.46425532495779609</c:v>
                </c:pt>
                <c:pt idx="381">
                  <c:v>0.47723270554723851</c:v>
                </c:pt>
                <c:pt idx="382">
                  <c:v>0.48856743733135555</c:v>
                </c:pt>
                <c:pt idx="383">
                  <c:v>0.48557790751113683</c:v>
                </c:pt>
                <c:pt idx="384">
                  <c:v>0.49532004350061642</c:v>
                </c:pt>
                <c:pt idx="385">
                  <c:v>0.49108373868688182</c:v>
                </c:pt>
                <c:pt idx="386">
                  <c:v>0.47612698903839057</c:v>
                </c:pt>
                <c:pt idx="387">
                  <c:v>0.47096697866376647</c:v>
                </c:pt>
                <c:pt idx="388">
                  <c:v>0.46332706912320765</c:v>
                </c:pt>
                <c:pt idx="389">
                  <c:v>0.47893450791065084</c:v>
                </c:pt>
                <c:pt idx="390">
                  <c:v>0.48085017313791423</c:v>
                </c:pt>
                <c:pt idx="391">
                  <c:v>0.46744051654707008</c:v>
                </c:pt>
                <c:pt idx="392">
                  <c:v>0.47088962401088419</c:v>
                </c:pt>
                <c:pt idx="393">
                  <c:v>0.47285989252253513</c:v>
                </c:pt>
                <c:pt idx="394">
                  <c:v>0.47549450099423485</c:v>
                </c:pt>
                <c:pt idx="395">
                  <c:v>0.45714324716631705</c:v>
                </c:pt>
                <c:pt idx="396">
                  <c:v>0.46657141427056836</c:v>
                </c:pt>
                <c:pt idx="397">
                  <c:v>0.47298730018610602</c:v>
                </c:pt>
                <c:pt idx="398">
                  <c:v>0.49266268366042221</c:v>
                </c:pt>
                <c:pt idx="399">
                  <c:v>0.49072881733836282</c:v>
                </c:pt>
                <c:pt idx="400">
                  <c:v>0.48810330941406121</c:v>
                </c:pt>
                <c:pt idx="401">
                  <c:v>0.483580337357292</c:v>
                </c:pt>
                <c:pt idx="402">
                  <c:v>0.47574021577397874</c:v>
                </c:pt>
                <c:pt idx="403">
                  <c:v>0.46547024803541914</c:v>
                </c:pt>
                <c:pt idx="404">
                  <c:v>0.45990071302788871</c:v>
                </c:pt>
                <c:pt idx="405">
                  <c:v>0.4430237478784349</c:v>
                </c:pt>
                <c:pt idx="406">
                  <c:v>0.43019197604735937</c:v>
                </c:pt>
                <c:pt idx="407">
                  <c:v>0.43739960958651647</c:v>
                </c:pt>
                <c:pt idx="408">
                  <c:v>0.40959743728585263</c:v>
                </c:pt>
                <c:pt idx="409">
                  <c:v>0.39261581584132288</c:v>
                </c:pt>
                <c:pt idx="410">
                  <c:v>0.40613012872724297</c:v>
                </c:pt>
                <c:pt idx="411">
                  <c:v>0.4280123949455561</c:v>
                </c:pt>
                <c:pt idx="412">
                  <c:v>0.43188467786337337</c:v>
                </c:pt>
                <c:pt idx="413">
                  <c:v>0.42356677754166916</c:v>
                </c:pt>
                <c:pt idx="414">
                  <c:v>0.42601027451801232</c:v>
                </c:pt>
                <c:pt idx="415">
                  <c:v>0.43069250615424526</c:v>
                </c:pt>
                <c:pt idx="416">
                  <c:v>0.45575541368813322</c:v>
                </c:pt>
                <c:pt idx="417">
                  <c:v>0.4592818758048296</c:v>
                </c:pt>
                <c:pt idx="418">
                  <c:v>0.44509867268516201</c:v>
                </c:pt>
                <c:pt idx="419">
                  <c:v>0.4565699126802476</c:v>
                </c:pt>
                <c:pt idx="420">
                  <c:v>0.45760282480991221</c:v>
                </c:pt>
                <c:pt idx="421">
                  <c:v>0.45036333935486228</c:v>
                </c:pt>
                <c:pt idx="422">
                  <c:v>0.43924702070829547</c:v>
                </c:pt>
                <c:pt idx="423">
                  <c:v>0.41727374901600323</c:v>
                </c:pt>
                <c:pt idx="424">
                  <c:v>0.42230635172705644</c:v>
                </c:pt>
                <c:pt idx="425">
                  <c:v>0.42326190920383855</c:v>
                </c:pt>
                <c:pt idx="426">
                  <c:v>0.43280383315056392</c:v>
                </c:pt>
                <c:pt idx="427">
                  <c:v>0.4348833082309902</c:v>
                </c:pt>
                <c:pt idx="428">
                  <c:v>0.42427662023870738</c:v>
                </c:pt>
                <c:pt idx="429">
                  <c:v>0.42901800543302682</c:v>
                </c:pt>
                <c:pt idx="430">
                  <c:v>0.42313450154026766</c:v>
                </c:pt>
                <c:pt idx="431">
                  <c:v>0.42206973749471022</c:v>
                </c:pt>
                <c:pt idx="432">
                  <c:v>0.4258919674018391</c:v>
                </c:pt>
                <c:pt idx="433">
                  <c:v>0.40963838974914335</c:v>
                </c:pt>
                <c:pt idx="434">
                  <c:v>0.39250660927254777</c:v>
                </c:pt>
                <c:pt idx="435">
                  <c:v>0.39639709328516104</c:v>
                </c:pt>
                <c:pt idx="436">
                  <c:v>0.37380953464350863</c:v>
                </c:pt>
                <c:pt idx="437">
                  <c:v>0.34786842428572085</c:v>
                </c:pt>
                <c:pt idx="438">
                  <c:v>0.32336065014310611</c:v>
                </c:pt>
                <c:pt idx="439">
                  <c:v>0.34663530011330179</c:v>
                </c:pt>
                <c:pt idx="440">
                  <c:v>0.34519741362442957</c:v>
                </c:pt>
                <c:pt idx="441">
                  <c:v>0.32703272101816916</c:v>
                </c:pt>
                <c:pt idx="442">
                  <c:v>0.33978713819636241</c:v>
                </c:pt>
                <c:pt idx="443">
                  <c:v>0.35991299876687566</c:v>
                </c:pt>
                <c:pt idx="444">
                  <c:v>0.37193482187953597</c:v>
                </c:pt>
                <c:pt idx="445">
                  <c:v>0.36812169251980498</c:v>
                </c:pt>
                <c:pt idx="446">
                  <c:v>0.37829610451068629</c:v>
                </c:pt>
                <c:pt idx="447">
                  <c:v>0.37105661905563614</c:v>
                </c:pt>
                <c:pt idx="448">
                  <c:v>0.36841746031023748</c:v>
                </c:pt>
                <c:pt idx="449">
                  <c:v>0.36788507828745898</c:v>
                </c:pt>
                <c:pt idx="450">
                  <c:v>0.37442837186656774</c:v>
                </c:pt>
                <c:pt idx="451">
                  <c:v>0.38741485300340806</c:v>
                </c:pt>
                <c:pt idx="452">
                  <c:v>0.37668075734755435</c:v>
                </c:pt>
                <c:pt idx="453">
                  <c:v>0.36942762107140759</c:v>
                </c:pt>
                <c:pt idx="454">
                  <c:v>0.35174070720353812</c:v>
                </c:pt>
                <c:pt idx="455">
                  <c:v>0.35549923327888178</c:v>
                </c:pt>
                <c:pt idx="456">
                  <c:v>0.37122042890879881</c:v>
                </c:pt>
                <c:pt idx="457">
                  <c:v>0.35402949487411672</c:v>
                </c:pt>
                <c:pt idx="458">
                  <c:v>0.35744675042203777</c:v>
                </c:pt>
                <c:pt idx="459">
                  <c:v>0.35109911861198451</c:v>
                </c:pt>
                <c:pt idx="460">
                  <c:v>0.34697202036702501</c:v>
                </c:pt>
                <c:pt idx="461">
                  <c:v>0.34800038222299068</c:v>
                </c:pt>
                <c:pt idx="462">
                  <c:v>0.33330754844903909</c:v>
                </c:pt>
                <c:pt idx="463">
                  <c:v>0.33091865475708371</c:v>
                </c:pt>
                <c:pt idx="464">
                  <c:v>0.35088525574813323</c:v>
                </c:pt>
                <c:pt idx="465">
                  <c:v>0.36486369655134743</c:v>
                </c:pt>
                <c:pt idx="466">
                  <c:v>0.36381258332688704</c:v>
                </c:pt>
                <c:pt idx="467">
                  <c:v>0.3479821811281949</c:v>
                </c:pt>
                <c:pt idx="468">
                  <c:v>0.34113856948495447</c:v>
                </c:pt>
                <c:pt idx="469">
                  <c:v>0.35189541650930289</c:v>
                </c:pt>
                <c:pt idx="470">
                  <c:v>0.37111122234002369</c:v>
                </c:pt>
                <c:pt idx="471">
                  <c:v>0.3638671866112746</c:v>
                </c:pt>
                <c:pt idx="472">
                  <c:v>0.36248390340678993</c:v>
                </c:pt>
                <c:pt idx="473">
                  <c:v>0.35610441968084383</c:v>
                </c:pt>
                <c:pt idx="474">
                  <c:v>0.33616057005828903</c:v>
                </c:pt>
                <c:pt idx="475">
                  <c:v>0.3238202277867015</c:v>
                </c:pt>
                <c:pt idx="476">
                  <c:v>0.29182725340929272</c:v>
                </c:pt>
                <c:pt idx="477">
                  <c:v>0.31945196503569684</c:v>
                </c:pt>
                <c:pt idx="478">
                  <c:v>0.34017846173447319</c:v>
                </c:pt>
                <c:pt idx="479">
                  <c:v>0.35067139288428195</c:v>
                </c:pt>
                <c:pt idx="480">
                  <c:v>0.35291012754417173</c:v>
                </c:pt>
                <c:pt idx="481">
                  <c:v>0.36131448306615632</c:v>
                </c:pt>
                <c:pt idx="482">
                  <c:v>0.3659011589547112</c:v>
                </c:pt>
                <c:pt idx="483">
                  <c:v>0.37853726901673146</c:v>
                </c:pt>
                <c:pt idx="484">
                  <c:v>0.36973703968293692</c:v>
                </c:pt>
                <c:pt idx="485">
                  <c:v>0.36583745512292554</c:v>
                </c:pt>
                <c:pt idx="486">
                  <c:v>0.35959902988164716</c:v>
                </c:pt>
                <c:pt idx="487">
                  <c:v>0.36025426929429805</c:v>
                </c:pt>
                <c:pt idx="488">
                  <c:v>0.36799883512993303</c:v>
                </c:pt>
                <c:pt idx="489">
                  <c:v>0.37314974495715925</c:v>
                </c:pt>
                <c:pt idx="490">
                  <c:v>0.34824609700273457</c:v>
                </c:pt>
                <c:pt idx="491">
                  <c:v>0.35372007626258717</c:v>
                </c:pt>
                <c:pt idx="492">
                  <c:v>0.35802008490810722</c:v>
                </c:pt>
                <c:pt idx="493">
                  <c:v>0.36424940960198748</c:v>
                </c:pt>
                <c:pt idx="494">
                  <c:v>0.37073809989670869</c:v>
                </c:pt>
                <c:pt idx="495">
                  <c:v>0.36487734737244448</c:v>
                </c:pt>
                <c:pt idx="496">
                  <c:v>0.37429186365559874</c:v>
                </c:pt>
                <c:pt idx="497">
                  <c:v>0.36202887603689349</c:v>
                </c:pt>
                <c:pt idx="498">
                  <c:v>0.3549122479717155</c:v>
                </c:pt>
                <c:pt idx="499">
                  <c:v>0.3549122479717155</c:v>
                </c:pt>
                <c:pt idx="500">
                  <c:v>0.35997215232496238</c:v>
                </c:pt>
                <c:pt idx="501">
                  <c:v>0.36018601518881344</c:v>
                </c:pt>
                <c:pt idx="502">
                  <c:v>0.34413719985257107</c:v>
                </c:pt>
                <c:pt idx="503">
                  <c:v>0.32892108460323888</c:v>
                </c:pt>
                <c:pt idx="504">
                  <c:v>0.34455582503287552</c:v>
                </c:pt>
                <c:pt idx="505">
                  <c:v>0.33173770402289682</c:v>
                </c:pt>
                <c:pt idx="506">
                  <c:v>0.33203802208702848</c:v>
                </c:pt>
                <c:pt idx="507">
                  <c:v>0.35255975646935167</c:v>
                </c:pt>
                <c:pt idx="508">
                  <c:v>0.34783202209612907</c:v>
                </c:pt>
                <c:pt idx="509">
                  <c:v>0.32955357264739482</c:v>
                </c:pt>
                <c:pt idx="510">
                  <c:v>0.31507460173729451</c:v>
                </c:pt>
                <c:pt idx="511">
                  <c:v>0.30330759395177598</c:v>
                </c:pt>
                <c:pt idx="512">
                  <c:v>0.29331519290885355</c:v>
                </c:pt>
                <c:pt idx="513">
                  <c:v>0.30259775125473776</c:v>
                </c:pt>
                <c:pt idx="514">
                  <c:v>0.28967952422338206</c:v>
                </c:pt>
                <c:pt idx="515">
                  <c:v>0.27043641675046759</c:v>
                </c:pt>
                <c:pt idx="516">
                  <c:v>0.23785190679219337</c:v>
                </c:pt>
                <c:pt idx="517">
                  <c:v>0.23277835161784965</c:v>
                </c:pt>
                <c:pt idx="518">
                  <c:v>0.18966450832017534</c:v>
                </c:pt>
                <c:pt idx="519">
                  <c:v>0.2118925953396098</c:v>
                </c:pt>
                <c:pt idx="520">
                  <c:v>0.2321322127525971</c:v>
                </c:pt>
                <c:pt idx="521">
                  <c:v>0.25144357433099618</c:v>
                </c:pt>
                <c:pt idx="522">
                  <c:v>0.24907743200753529</c:v>
                </c:pt>
                <c:pt idx="523">
                  <c:v>0.2497190205990889</c:v>
                </c:pt>
                <c:pt idx="524">
                  <c:v>0.25990253313736811</c:v>
                </c:pt>
                <c:pt idx="525">
                  <c:v>0.26130401743664877</c:v>
                </c:pt>
                <c:pt idx="526">
                  <c:v>0.25028325453776046</c:v>
                </c:pt>
                <c:pt idx="527">
                  <c:v>0.23061242133714344</c:v>
                </c:pt>
                <c:pt idx="528">
                  <c:v>0.21789895662224068</c:v>
                </c:pt>
                <c:pt idx="529">
                  <c:v>0.24207911105853008</c:v>
                </c:pt>
                <c:pt idx="530">
                  <c:v>0.24863605545873591</c:v>
                </c:pt>
                <c:pt idx="531">
                  <c:v>0.24883171722779118</c:v>
                </c:pt>
                <c:pt idx="532">
                  <c:v>0.24850409752146585</c:v>
                </c:pt>
                <c:pt idx="533">
                  <c:v>0.23166353456160382</c:v>
                </c:pt>
                <c:pt idx="534">
                  <c:v>0.23746058325408281</c:v>
                </c:pt>
                <c:pt idx="535">
                  <c:v>0.20527649738131748</c:v>
                </c:pt>
                <c:pt idx="536">
                  <c:v>0.21799906264361812</c:v>
                </c:pt>
                <c:pt idx="537">
                  <c:v>0.22820077627669288</c:v>
                </c:pt>
                <c:pt idx="538">
                  <c:v>0.23017559506204299</c:v>
                </c:pt>
                <c:pt idx="539">
                  <c:v>0.24999658729472563</c:v>
                </c:pt>
                <c:pt idx="540">
                  <c:v>0.23468491629771515</c:v>
                </c:pt>
                <c:pt idx="541">
                  <c:v>0.2064186160797572</c:v>
                </c:pt>
                <c:pt idx="542">
                  <c:v>0.19326377481605528</c:v>
                </c:pt>
                <c:pt idx="543">
                  <c:v>0.21961896008044879</c:v>
                </c:pt>
                <c:pt idx="544">
                  <c:v>0.21095523895762325</c:v>
                </c:pt>
                <c:pt idx="545">
                  <c:v>0.2038431611661442</c:v>
                </c:pt>
                <c:pt idx="546">
                  <c:v>0.19286790100424556</c:v>
                </c:pt>
                <c:pt idx="547">
                  <c:v>0.21002243284933586</c:v>
                </c:pt>
                <c:pt idx="548">
                  <c:v>0.22607579845927739</c:v>
                </c:pt>
                <c:pt idx="549">
                  <c:v>0.23176819085667999</c:v>
                </c:pt>
                <c:pt idx="550">
                  <c:v>0.22222626690995462</c:v>
                </c:pt>
                <c:pt idx="551">
                  <c:v>0.23312417241897099</c:v>
                </c:pt>
                <c:pt idx="552">
                  <c:v>0.24452260803487325</c:v>
                </c:pt>
                <c:pt idx="553">
                  <c:v>0.24207001051113219</c:v>
                </c:pt>
                <c:pt idx="554">
                  <c:v>0.24221561926949908</c:v>
                </c:pt>
                <c:pt idx="555">
                  <c:v>0.24202450777414253</c:v>
                </c:pt>
                <c:pt idx="556">
                  <c:v>0.24726187280164913</c:v>
                </c:pt>
                <c:pt idx="557">
                  <c:v>0.24984187798896085</c:v>
                </c:pt>
                <c:pt idx="558">
                  <c:v>0.25480622659452967</c:v>
                </c:pt>
                <c:pt idx="559">
                  <c:v>0.24670673941037546</c:v>
                </c:pt>
                <c:pt idx="560">
                  <c:v>0.25491998343700373</c:v>
                </c:pt>
                <c:pt idx="561">
                  <c:v>0.25551151901786873</c:v>
                </c:pt>
                <c:pt idx="562">
                  <c:v>0.24451350748747536</c:v>
                </c:pt>
                <c:pt idx="563">
                  <c:v>0.22669008540863733</c:v>
                </c:pt>
                <c:pt idx="564">
                  <c:v>0.22875135939426738</c:v>
                </c:pt>
                <c:pt idx="565">
                  <c:v>0.22543420986772356</c:v>
                </c:pt>
                <c:pt idx="566">
                  <c:v>0.21344878894465502</c:v>
                </c:pt>
                <c:pt idx="567">
                  <c:v>0.23607730004959793</c:v>
                </c:pt>
                <c:pt idx="568">
                  <c:v>0.23617740607097515</c:v>
                </c:pt>
                <c:pt idx="569">
                  <c:v>0.22678109088261644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4F-409E-B052-DFBD52BC4BE6}"/>
            </c:ext>
          </c:extLst>
        </c:ser>
        <c:ser>
          <c:idx val="1"/>
          <c:order val="1"/>
          <c:tx>
            <c:strRef>
              <c:f>Sheet2!$I$2</c:f>
              <c:strCache>
                <c:ptCount val="1"/>
                <c:pt idx="0">
                  <c:v>S&amp;P500</c:v>
                </c:pt>
              </c:strCache>
            </c:strRef>
          </c:tx>
          <c:spPr>
            <a:ln w="28575" cap="rnd">
              <a:solidFill>
                <a:srgbClr val="0D2D4F"/>
              </a:solidFill>
              <a:round/>
            </a:ln>
            <a:effectLst/>
          </c:spPr>
          <c:marker>
            <c:symbol val="none"/>
          </c:marker>
          <c:cat>
            <c:numRef>
              <c:f>Sheet2!$G$3:$G$607</c:f>
              <c:numCache>
                <c:formatCode>m/d/yyyy</c:formatCode>
                <c:ptCount val="605"/>
                <c:pt idx="0">
                  <c:v>43829</c:v>
                </c:pt>
                <c:pt idx="1">
                  <c:v>43830</c:v>
                </c:pt>
                <c:pt idx="2">
                  <c:v>43832</c:v>
                </c:pt>
                <c:pt idx="3">
                  <c:v>43833</c:v>
                </c:pt>
                <c:pt idx="4">
                  <c:v>43836</c:v>
                </c:pt>
                <c:pt idx="5">
                  <c:v>43837</c:v>
                </c:pt>
                <c:pt idx="6">
                  <c:v>43838</c:v>
                </c:pt>
                <c:pt idx="7">
                  <c:v>43839</c:v>
                </c:pt>
                <c:pt idx="8">
                  <c:v>43840</c:v>
                </c:pt>
                <c:pt idx="9">
                  <c:v>43843</c:v>
                </c:pt>
                <c:pt idx="10">
                  <c:v>43844</c:v>
                </c:pt>
                <c:pt idx="11">
                  <c:v>43845</c:v>
                </c:pt>
                <c:pt idx="12">
                  <c:v>43846</c:v>
                </c:pt>
                <c:pt idx="13">
                  <c:v>43847</c:v>
                </c:pt>
                <c:pt idx="14">
                  <c:v>43850</c:v>
                </c:pt>
                <c:pt idx="15">
                  <c:v>43851</c:v>
                </c:pt>
                <c:pt idx="16">
                  <c:v>43852</c:v>
                </c:pt>
                <c:pt idx="17">
                  <c:v>43853</c:v>
                </c:pt>
                <c:pt idx="18">
                  <c:v>43858</c:v>
                </c:pt>
                <c:pt idx="19">
                  <c:v>43859</c:v>
                </c:pt>
                <c:pt idx="20">
                  <c:v>43860</c:v>
                </c:pt>
                <c:pt idx="21">
                  <c:v>43861</c:v>
                </c:pt>
                <c:pt idx="22">
                  <c:v>43864</c:v>
                </c:pt>
                <c:pt idx="23">
                  <c:v>43865</c:v>
                </c:pt>
                <c:pt idx="24">
                  <c:v>43866</c:v>
                </c:pt>
                <c:pt idx="25">
                  <c:v>43867</c:v>
                </c:pt>
                <c:pt idx="26">
                  <c:v>43868</c:v>
                </c:pt>
                <c:pt idx="27">
                  <c:v>43871</c:v>
                </c:pt>
                <c:pt idx="28">
                  <c:v>43872</c:v>
                </c:pt>
                <c:pt idx="29">
                  <c:v>43873</c:v>
                </c:pt>
                <c:pt idx="30">
                  <c:v>43874</c:v>
                </c:pt>
                <c:pt idx="31">
                  <c:v>43875</c:v>
                </c:pt>
                <c:pt idx="32">
                  <c:v>43878</c:v>
                </c:pt>
                <c:pt idx="33">
                  <c:v>43879</c:v>
                </c:pt>
                <c:pt idx="34">
                  <c:v>43880</c:v>
                </c:pt>
                <c:pt idx="35">
                  <c:v>43881</c:v>
                </c:pt>
                <c:pt idx="36">
                  <c:v>43882</c:v>
                </c:pt>
                <c:pt idx="37">
                  <c:v>43885</c:v>
                </c:pt>
                <c:pt idx="38">
                  <c:v>43886</c:v>
                </c:pt>
                <c:pt idx="39">
                  <c:v>43887</c:v>
                </c:pt>
                <c:pt idx="40">
                  <c:v>43888</c:v>
                </c:pt>
                <c:pt idx="41">
                  <c:v>43889</c:v>
                </c:pt>
                <c:pt idx="42">
                  <c:v>43892</c:v>
                </c:pt>
                <c:pt idx="43">
                  <c:v>43893</c:v>
                </c:pt>
                <c:pt idx="44">
                  <c:v>43894</c:v>
                </c:pt>
                <c:pt idx="45">
                  <c:v>43895</c:v>
                </c:pt>
                <c:pt idx="46">
                  <c:v>43896</c:v>
                </c:pt>
                <c:pt idx="47">
                  <c:v>43899</c:v>
                </c:pt>
                <c:pt idx="48">
                  <c:v>43900</c:v>
                </c:pt>
                <c:pt idx="49">
                  <c:v>43901</c:v>
                </c:pt>
                <c:pt idx="50">
                  <c:v>43902</c:v>
                </c:pt>
                <c:pt idx="51">
                  <c:v>43903</c:v>
                </c:pt>
                <c:pt idx="52">
                  <c:v>43906</c:v>
                </c:pt>
                <c:pt idx="53">
                  <c:v>43907</c:v>
                </c:pt>
                <c:pt idx="54">
                  <c:v>43908</c:v>
                </c:pt>
                <c:pt idx="55">
                  <c:v>43909</c:v>
                </c:pt>
                <c:pt idx="56">
                  <c:v>43910</c:v>
                </c:pt>
                <c:pt idx="57">
                  <c:v>43913</c:v>
                </c:pt>
                <c:pt idx="58">
                  <c:v>43914</c:v>
                </c:pt>
                <c:pt idx="59">
                  <c:v>43915</c:v>
                </c:pt>
                <c:pt idx="60">
                  <c:v>43916</c:v>
                </c:pt>
                <c:pt idx="61">
                  <c:v>43917</c:v>
                </c:pt>
                <c:pt idx="62">
                  <c:v>43920</c:v>
                </c:pt>
                <c:pt idx="63">
                  <c:v>43921</c:v>
                </c:pt>
                <c:pt idx="64">
                  <c:v>43922</c:v>
                </c:pt>
                <c:pt idx="65">
                  <c:v>43923</c:v>
                </c:pt>
                <c:pt idx="66">
                  <c:v>43924</c:v>
                </c:pt>
                <c:pt idx="67">
                  <c:v>43927</c:v>
                </c:pt>
                <c:pt idx="68">
                  <c:v>43928</c:v>
                </c:pt>
                <c:pt idx="69">
                  <c:v>43929</c:v>
                </c:pt>
                <c:pt idx="70">
                  <c:v>43930</c:v>
                </c:pt>
                <c:pt idx="71">
                  <c:v>43931</c:v>
                </c:pt>
                <c:pt idx="72">
                  <c:v>43934</c:v>
                </c:pt>
                <c:pt idx="73">
                  <c:v>43935</c:v>
                </c:pt>
                <c:pt idx="74">
                  <c:v>43937</c:v>
                </c:pt>
                <c:pt idx="75">
                  <c:v>43938</c:v>
                </c:pt>
                <c:pt idx="76">
                  <c:v>43941</c:v>
                </c:pt>
                <c:pt idx="77">
                  <c:v>43942</c:v>
                </c:pt>
                <c:pt idx="78">
                  <c:v>43943</c:v>
                </c:pt>
                <c:pt idx="79">
                  <c:v>43944</c:v>
                </c:pt>
                <c:pt idx="80">
                  <c:v>43945</c:v>
                </c:pt>
                <c:pt idx="81">
                  <c:v>43948</c:v>
                </c:pt>
                <c:pt idx="82">
                  <c:v>43949</c:v>
                </c:pt>
                <c:pt idx="83">
                  <c:v>43950</c:v>
                </c:pt>
                <c:pt idx="84">
                  <c:v>43955</c:v>
                </c:pt>
                <c:pt idx="85">
                  <c:v>43957</c:v>
                </c:pt>
                <c:pt idx="86">
                  <c:v>43958</c:v>
                </c:pt>
                <c:pt idx="87">
                  <c:v>43959</c:v>
                </c:pt>
                <c:pt idx="88">
                  <c:v>43962</c:v>
                </c:pt>
                <c:pt idx="89">
                  <c:v>43963</c:v>
                </c:pt>
                <c:pt idx="90">
                  <c:v>43964</c:v>
                </c:pt>
                <c:pt idx="91">
                  <c:v>43965</c:v>
                </c:pt>
                <c:pt idx="92">
                  <c:v>43966</c:v>
                </c:pt>
                <c:pt idx="93">
                  <c:v>43969</c:v>
                </c:pt>
                <c:pt idx="94">
                  <c:v>43970</c:v>
                </c:pt>
                <c:pt idx="95">
                  <c:v>43971</c:v>
                </c:pt>
                <c:pt idx="96">
                  <c:v>43972</c:v>
                </c:pt>
                <c:pt idx="97">
                  <c:v>43973</c:v>
                </c:pt>
                <c:pt idx="98">
                  <c:v>43976</c:v>
                </c:pt>
                <c:pt idx="99">
                  <c:v>43977</c:v>
                </c:pt>
                <c:pt idx="100">
                  <c:v>43978</c:v>
                </c:pt>
                <c:pt idx="101">
                  <c:v>43979</c:v>
                </c:pt>
                <c:pt idx="102">
                  <c:v>43980</c:v>
                </c:pt>
                <c:pt idx="103">
                  <c:v>43983</c:v>
                </c:pt>
                <c:pt idx="104">
                  <c:v>43984</c:v>
                </c:pt>
                <c:pt idx="105">
                  <c:v>43985</c:v>
                </c:pt>
                <c:pt idx="106">
                  <c:v>43986</c:v>
                </c:pt>
                <c:pt idx="107">
                  <c:v>43987</c:v>
                </c:pt>
                <c:pt idx="108">
                  <c:v>43990</c:v>
                </c:pt>
                <c:pt idx="109">
                  <c:v>43991</c:v>
                </c:pt>
                <c:pt idx="110">
                  <c:v>43992</c:v>
                </c:pt>
                <c:pt idx="111">
                  <c:v>43993</c:v>
                </c:pt>
                <c:pt idx="112">
                  <c:v>43994</c:v>
                </c:pt>
                <c:pt idx="113">
                  <c:v>43997</c:v>
                </c:pt>
                <c:pt idx="114">
                  <c:v>43998</c:v>
                </c:pt>
                <c:pt idx="115">
                  <c:v>43999</c:v>
                </c:pt>
                <c:pt idx="116">
                  <c:v>44000</c:v>
                </c:pt>
                <c:pt idx="117">
                  <c:v>44001</c:v>
                </c:pt>
                <c:pt idx="118">
                  <c:v>44004</c:v>
                </c:pt>
                <c:pt idx="119">
                  <c:v>44005</c:v>
                </c:pt>
                <c:pt idx="120">
                  <c:v>44006</c:v>
                </c:pt>
                <c:pt idx="121">
                  <c:v>44007</c:v>
                </c:pt>
                <c:pt idx="122">
                  <c:v>44008</c:v>
                </c:pt>
                <c:pt idx="123">
                  <c:v>44011</c:v>
                </c:pt>
                <c:pt idx="124">
                  <c:v>44012</c:v>
                </c:pt>
                <c:pt idx="125">
                  <c:v>44013</c:v>
                </c:pt>
                <c:pt idx="126">
                  <c:v>44014</c:v>
                </c:pt>
                <c:pt idx="127">
                  <c:v>44015</c:v>
                </c:pt>
                <c:pt idx="128">
                  <c:v>44018</c:v>
                </c:pt>
                <c:pt idx="129">
                  <c:v>44019</c:v>
                </c:pt>
                <c:pt idx="130">
                  <c:v>44020</c:v>
                </c:pt>
                <c:pt idx="131">
                  <c:v>44021</c:v>
                </c:pt>
                <c:pt idx="132">
                  <c:v>44022</c:v>
                </c:pt>
                <c:pt idx="133">
                  <c:v>44025</c:v>
                </c:pt>
                <c:pt idx="134">
                  <c:v>44026</c:v>
                </c:pt>
                <c:pt idx="135">
                  <c:v>44027</c:v>
                </c:pt>
                <c:pt idx="136">
                  <c:v>44028</c:v>
                </c:pt>
                <c:pt idx="137">
                  <c:v>44029</c:v>
                </c:pt>
                <c:pt idx="138">
                  <c:v>44032</c:v>
                </c:pt>
                <c:pt idx="139">
                  <c:v>44033</c:v>
                </c:pt>
                <c:pt idx="140">
                  <c:v>44034</c:v>
                </c:pt>
                <c:pt idx="141">
                  <c:v>44035</c:v>
                </c:pt>
                <c:pt idx="142">
                  <c:v>44036</c:v>
                </c:pt>
                <c:pt idx="143">
                  <c:v>44039</c:v>
                </c:pt>
                <c:pt idx="144">
                  <c:v>44040</c:v>
                </c:pt>
                <c:pt idx="145">
                  <c:v>44041</c:v>
                </c:pt>
                <c:pt idx="146">
                  <c:v>44042</c:v>
                </c:pt>
                <c:pt idx="147">
                  <c:v>44043</c:v>
                </c:pt>
                <c:pt idx="148">
                  <c:v>44046</c:v>
                </c:pt>
                <c:pt idx="149">
                  <c:v>44047</c:v>
                </c:pt>
                <c:pt idx="150">
                  <c:v>44048</c:v>
                </c:pt>
                <c:pt idx="151">
                  <c:v>44049</c:v>
                </c:pt>
                <c:pt idx="152">
                  <c:v>44050</c:v>
                </c:pt>
                <c:pt idx="153">
                  <c:v>44053</c:v>
                </c:pt>
                <c:pt idx="154">
                  <c:v>44054</c:v>
                </c:pt>
                <c:pt idx="155">
                  <c:v>44055</c:v>
                </c:pt>
                <c:pt idx="156">
                  <c:v>44056</c:v>
                </c:pt>
                <c:pt idx="157">
                  <c:v>44057</c:v>
                </c:pt>
                <c:pt idx="158">
                  <c:v>44061</c:v>
                </c:pt>
                <c:pt idx="159">
                  <c:v>44062</c:v>
                </c:pt>
                <c:pt idx="160">
                  <c:v>44063</c:v>
                </c:pt>
                <c:pt idx="161">
                  <c:v>44064</c:v>
                </c:pt>
                <c:pt idx="162">
                  <c:v>44067</c:v>
                </c:pt>
                <c:pt idx="163">
                  <c:v>44068</c:v>
                </c:pt>
                <c:pt idx="164">
                  <c:v>44069</c:v>
                </c:pt>
                <c:pt idx="165">
                  <c:v>44070</c:v>
                </c:pt>
                <c:pt idx="166">
                  <c:v>44071</c:v>
                </c:pt>
                <c:pt idx="167">
                  <c:v>44074</c:v>
                </c:pt>
                <c:pt idx="168">
                  <c:v>44075</c:v>
                </c:pt>
                <c:pt idx="169">
                  <c:v>44076</c:v>
                </c:pt>
                <c:pt idx="170">
                  <c:v>44077</c:v>
                </c:pt>
                <c:pt idx="171">
                  <c:v>44078</c:v>
                </c:pt>
                <c:pt idx="172">
                  <c:v>44081</c:v>
                </c:pt>
                <c:pt idx="173">
                  <c:v>44082</c:v>
                </c:pt>
                <c:pt idx="174">
                  <c:v>44083</c:v>
                </c:pt>
                <c:pt idx="175">
                  <c:v>44084</c:v>
                </c:pt>
                <c:pt idx="176">
                  <c:v>44085</c:v>
                </c:pt>
                <c:pt idx="177">
                  <c:v>44088</c:v>
                </c:pt>
                <c:pt idx="178">
                  <c:v>44089</c:v>
                </c:pt>
                <c:pt idx="179">
                  <c:v>44090</c:v>
                </c:pt>
                <c:pt idx="180">
                  <c:v>44091</c:v>
                </c:pt>
                <c:pt idx="181">
                  <c:v>44092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44102</c:v>
                </c:pt>
                <c:pt idx="188">
                  <c:v>44103</c:v>
                </c:pt>
                <c:pt idx="189">
                  <c:v>44109</c:v>
                </c:pt>
                <c:pt idx="190">
                  <c:v>44110</c:v>
                </c:pt>
                <c:pt idx="191">
                  <c:v>44111</c:v>
                </c:pt>
                <c:pt idx="192">
                  <c:v>44112</c:v>
                </c:pt>
                <c:pt idx="193">
                  <c:v>44116</c:v>
                </c:pt>
                <c:pt idx="194">
                  <c:v>44117</c:v>
                </c:pt>
                <c:pt idx="195">
                  <c:v>44118</c:v>
                </c:pt>
                <c:pt idx="196">
                  <c:v>44119</c:v>
                </c:pt>
                <c:pt idx="197">
                  <c:v>44120</c:v>
                </c:pt>
                <c:pt idx="198">
                  <c:v>44123</c:v>
                </c:pt>
                <c:pt idx="199">
                  <c:v>44124</c:v>
                </c:pt>
                <c:pt idx="200">
                  <c:v>44125</c:v>
                </c:pt>
                <c:pt idx="201">
                  <c:v>44126</c:v>
                </c:pt>
                <c:pt idx="202">
                  <c:v>44127</c:v>
                </c:pt>
                <c:pt idx="203">
                  <c:v>44130</c:v>
                </c:pt>
                <c:pt idx="204">
                  <c:v>44131</c:v>
                </c:pt>
                <c:pt idx="205">
                  <c:v>44132</c:v>
                </c:pt>
                <c:pt idx="206">
                  <c:v>44133</c:v>
                </c:pt>
                <c:pt idx="207">
                  <c:v>44134</c:v>
                </c:pt>
                <c:pt idx="208">
                  <c:v>44137</c:v>
                </c:pt>
                <c:pt idx="209">
                  <c:v>44138</c:v>
                </c:pt>
                <c:pt idx="210">
                  <c:v>44139</c:v>
                </c:pt>
                <c:pt idx="211">
                  <c:v>44140</c:v>
                </c:pt>
                <c:pt idx="212">
                  <c:v>44141</c:v>
                </c:pt>
                <c:pt idx="213">
                  <c:v>44144</c:v>
                </c:pt>
                <c:pt idx="214">
                  <c:v>44145</c:v>
                </c:pt>
                <c:pt idx="215">
                  <c:v>44146</c:v>
                </c:pt>
                <c:pt idx="216">
                  <c:v>44147</c:v>
                </c:pt>
                <c:pt idx="217">
                  <c:v>44148</c:v>
                </c:pt>
                <c:pt idx="218">
                  <c:v>44151</c:v>
                </c:pt>
                <c:pt idx="219">
                  <c:v>44152</c:v>
                </c:pt>
                <c:pt idx="220">
                  <c:v>44153</c:v>
                </c:pt>
                <c:pt idx="221">
                  <c:v>44154</c:v>
                </c:pt>
                <c:pt idx="222">
                  <c:v>44155</c:v>
                </c:pt>
                <c:pt idx="223">
                  <c:v>44158</c:v>
                </c:pt>
                <c:pt idx="224">
                  <c:v>44159</c:v>
                </c:pt>
                <c:pt idx="225">
                  <c:v>44160</c:v>
                </c:pt>
                <c:pt idx="226">
                  <c:v>44161</c:v>
                </c:pt>
                <c:pt idx="227">
                  <c:v>44162</c:v>
                </c:pt>
                <c:pt idx="228">
                  <c:v>44165</c:v>
                </c:pt>
                <c:pt idx="229">
                  <c:v>44166</c:v>
                </c:pt>
                <c:pt idx="230">
                  <c:v>44167</c:v>
                </c:pt>
                <c:pt idx="231">
                  <c:v>44168</c:v>
                </c:pt>
                <c:pt idx="232">
                  <c:v>44169</c:v>
                </c:pt>
                <c:pt idx="233">
                  <c:v>44172</c:v>
                </c:pt>
                <c:pt idx="234">
                  <c:v>44173</c:v>
                </c:pt>
                <c:pt idx="235">
                  <c:v>44174</c:v>
                </c:pt>
                <c:pt idx="236">
                  <c:v>44175</c:v>
                </c:pt>
                <c:pt idx="237">
                  <c:v>44176</c:v>
                </c:pt>
                <c:pt idx="238">
                  <c:v>44179</c:v>
                </c:pt>
                <c:pt idx="239">
                  <c:v>44180</c:v>
                </c:pt>
                <c:pt idx="240">
                  <c:v>44181</c:v>
                </c:pt>
                <c:pt idx="241">
                  <c:v>44182</c:v>
                </c:pt>
                <c:pt idx="242">
                  <c:v>44183</c:v>
                </c:pt>
                <c:pt idx="243">
                  <c:v>44186</c:v>
                </c:pt>
                <c:pt idx="244">
                  <c:v>44187</c:v>
                </c:pt>
                <c:pt idx="245">
                  <c:v>44188</c:v>
                </c:pt>
                <c:pt idx="246">
                  <c:v>44189</c:v>
                </c:pt>
                <c:pt idx="247">
                  <c:v>44193</c:v>
                </c:pt>
                <c:pt idx="248">
                  <c:v>44194</c:v>
                </c:pt>
                <c:pt idx="249">
                  <c:v>44195</c:v>
                </c:pt>
                <c:pt idx="250">
                  <c:v>44196</c:v>
                </c:pt>
                <c:pt idx="251">
                  <c:v>44200</c:v>
                </c:pt>
                <c:pt idx="252">
                  <c:v>44201</c:v>
                </c:pt>
                <c:pt idx="253">
                  <c:v>44202</c:v>
                </c:pt>
                <c:pt idx="254">
                  <c:v>44203</c:v>
                </c:pt>
                <c:pt idx="255">
                  <c:v>44204</c:v>
                </c:pt>
                <c:pt idx="256">
                  <c:v>44207</c:v>
                </c:pt>
                <c:pt idx="257">
                  <c:v>44208</c:v>
                </c:pt>
                <c:pt idx="258">
                  <c:v>44209</c:v>
                </c:pt>
                <c:pt idx="259">
                  <c:v>44210</c:v>
                </c:pt>
                <c:pt idx="260">
                  <c:v>44211</c:v>
                </c:pt>
                <c:pt idx="261">
                  <c:v>44214</c:v>
                </c:pt>
                <c:pt idx="262">
                  <c:v>44215</c:v>
                </c:pt>
                <c:pt idx="263">
                  <c:v>44216</c:v>
                </c:pt>
                <c:pt idx="264">
                  <c:v>44217</c:v>
                </c:pt>
                <c:pt idx="265">
                  <c:v>44218</c:v>
                </c:pt>
                <c:pt idx="266">
                  <c:v>44221</c:v>
                </c:pt>
                <c:pt idx="267">
                  <c:v>44222</c:v>
                </c:pt>
                <c:pt idx="268">
                  <c:v>44223</c:v>
                </c:pt>
                <c:pt idx="269">
                  <c:v>44224</c:v>
                </c:pt>
                <c:pt idx="270">
                  <c:v>44225</c:v>
                </c:pt>
                <c:pt idx="271">
                  <c:v>44228</c:v>
                </c:pt>
                <c:pt idx="272">
                  <c:v>44229</c:v>
                </c:pt>
                <c:pt idx="273">
                  <c:v>44230</c:v>
                </c:pt>
                <c:pt idx="274">
                  <c:v>44231</c:v>
                </c:pt>
                <c:pt idx="275">
                  <c:v>44232</c:v>
                </c:pt>
                <c:pt idx="276">
                  <c:v>44235</c:v>
                </c:pt>
                <c:pt idx="277">
                  <c:v>44236</c:v>
                </c:pt>
                <c:pt idx="278">
                  <c:v>44237</c:v>
                </c:pt>
                <c:pt idx="279">
                  <c:v>44242</c:v>
                </c:pt>
                <c:pt idx="280">
                  <c:v>44243</c:v>
                </c:pt>
                <c:pt idx="281">
                  <c:v>44244</c:v>
                </c:pt>
                <c:pt idx="282">
                  <c:v>44245</c:v>
                </c:pt>
                <c:pt idx="283">
                  <c:v>44246</c:v>
                </c:pt>
                <c:pt idx="284">
                  <c:v>44249</c:v>
                </c:pt>
                <c:pt idx="285">
                  <c:v>44250</c:v>
                </c:pt>
                <c:pt idx="286">
                  <c:v>44251</c:v>
                </c:pt>
                <c:pt idx="287">
                  <c:v>44252</c:v>
                </c:pt>
                <c:pt idx="288">
                  <c:v>44253</c:v>
                </c:pt>
                <c:pt idx="289">
                  <c:v>44257</c:v>
                </c:pt>
                <c:pt idx="290">
                  <c:v>44258</c:v>
                </c:pt>
                <c:pt idx="291">
                  <c:v>44259</c:v>
                </c:pt>
                <c:pt idx="292">
                  <c:v>44260</c:v>
                </c:pt>
                <c:pt idx="293">
                  <c:v>44263</c:v>
                </c:pt>
                <c:pt idx="294">
                  <c:v>44264</c:v>
                </c:pt>
                <c:pt idx="295">
                  <c:v>44265</c:v>
                </c:pt>
                <c:pt idx="296">
                  <c:v>44266</c:v>
                </c:pt>
                <c:pt idx="297">
                  <c:v>44267</c:v>
                </c:pt>
                <c:pt idx="298">
                  <c:v>44270</c:v>
                </c:pt>
                <c:pt idx="299">
                  <c:v>44271</c:v>
                </c:pt>
                <c:pt idx="300">
                  <c:v>44272</c:v>
                </c:pt>
                <c:pt idx="301">
                  <c:v>44273</c:v>
                </c:pt>
                <c:pt idx="302">
                  <c:v>44274</c:v>
                </c:pt>
                <c:pt idx="303">
                  <c:v>44277</c:v>
                </c:pt>
                <c:pt idx="304">
                  <c:v>44278</c:v>
                </c:pt>
                <c:pt idx="305">
                  <c:v>44279</c:v>
                </c:pt>
                <c:pt idx="306">
                  <c:v>44280</c:v>
                </c:pt>
                <c:pt idx="307">
                  <c:v>44281</c:v>
                </c:pt>
                <c:pt idx="308">
                  <c:v>44284</c:v>
                </c:pt>
                <c:pt idx="309">
                  <c:v>44285</c:v>
                </c:pt>
                <c:pt idx="310">
                  <c:v>44286</c:v>
                </c:pt>
                <c:pt idx="311">
                  <c:v>44287</c:v>
                </c:pt>
                <c:pt idx="312">
                  <c:v>44288</c:v>
                </c:pt>
                <c:pt idx="313">
                  <c:v>44291</c:v>
                </c:pt>
                <c:pt idx="314">
                  <c:v>44292</c:v>
                </c:pt>
                <c:pt idx="315">
                  <c:v>44293</c:v>
                </c:pt>
                <c:pt idx="316">
                  <c:v>44294</c:v>
                </c:pt>
                <c:pt idx="317">
                  <c:v>44295</c:v>
                </c:pt>
                <c:pt idx="318">
                  <c:v>44298</c:v>
                </c:pt>
                <c:pt idx="319">
                  <c:v>44299</c:v>
                </c:pt>
                <c:pt idx="320">
                  <c:v>44300</c:v>
                </c:pt>
                <c:pt idx="321">
                  <c:v>44301</c:v>
                </c:pt>
                <c:pt idx="322">
                  <c:v>44302</c:v>
                </c:pt>
                <c:pt idx="323">
                  <c:v>44305</c:v>
                </c:pt>
                <c:pt idx="324">
                  <c:v>44306</c:v>
                </c:pt>
                <c:pt idx="325">
                  <c:v>44307</c:v>
                </c:pt>
                <c:pt idx="326">
                  <c:v>44308</c:v>
                </c:pt>
                <c:pt idx="327">
                  <c:v>44309</c:v>
                </c:pt>
                <c:pt idx="328">
                  <c:v>44312</c:v>
                </c:pt>
                <c:pt idx="329">
                  <c:v>44313</c:v>
                </c:pt>
                <c:pt idx="330">
                  <c:v>44314</c:v>
                </c:pt>
                <c:pt idx="331">
                  <c:v>44315</c:v>
                </c:pt>
                <c:pt idx="332">
                  <c:v>44316</c:v>
                </c:pt>
                <c:pt idx="333">
                  <c:v>44319</c:v>
                </c:pt>
                <c:pt idx="334">
                  <c:v>44320</c:v>
                </c:pt>
                <c:pt idx="335">
                  <c:v>44322</c:v>
                </c:pt>
                <c:pt idx="336">
                  <c:v>44323</c:v>
                </c:pt>
                <c:pt idx="337">
                  <c:v>44326</c:v>
                </c:pt>
                <c:pt idx="338">
                  <c:v>44327</c:v>
                </c:pt>
                <c:pt idx="339">
                  <c:v>44328</c:v>
                </c:pt>
                <c:pt idx="340">
                  <c:v>44329</c:v>
                </c:pt>
                <c:pt idx="341">
                  <c:v>44330</c:v>
                </c:pt>
                <c:pt idx="342">
                  <c:v>44333</c:v>
                </c:pt>
                <c:pt idx="343">
                  <c:v>44334</c:v>
                </c:pt>
                <c:pt idx="344">
                  <c:v>44336</c:v>
                </c:pt>
                <c:pt idx="345">
                  <c:v>44337</c:v>
                </c:pt>
                <c:pt idx="346">
                  <c:v>44340</c:v>
                </c:pt>
                <c:pt idx="347">
                  <c:v>44341</c:v>
                </c:pt>
                <c:pt idx="348">
                  <c:v>44342</c:v>
                </c:pt>
                <c:pt idx="349">
                  <c:v>44343</c:v>
                </c:pt>
                <c:pt idx="350">
                  <c:v>44344</c:v>
                </c:pt>
                <c:pt idx="351">
                  <c:v>44347</c:v>
                </c:pt>
                <c:pt idx="352">
                  <c:v>44348</c:v>
                </c:pt>
                <c:pt idx="353">
                  <c:v>44349</c:v>
                </c:pt>
                <c:pt idx="354">
                  <c:v>44350</c:v>
                </c:pt>
                <c:pt idx="355">
                  <c:v>44351</c:v>
                </c:pt>
                <c:pt idx="356">
                  <c:v>44354</c:v>
                </c:pt>
                <c:pt idx="357">
                  <c:v>44355</c:v>
                </c:pt>
                <c:pt idx="358">
                  <c:v>44356</c:v>
                </c:pt>
                <c:pt idx="359">
                  <c:v>44357</c:v>
                </c:pt>
                <c:pt idx="360">
                  <c:v>44358</c:v>
                </c:pt>
                <c:pt idx="361">
                  <c:v>44361</c:v>
                </c:pt>
                <c:pt idx="362">
                  <c:v>44362</c:v>
                </c:pt>
                <c:pt idx="363">
                  <c:v>44363</c:v>
                </c:pt>
                <c:pt idx="364">
                  <c:v>44364</c:v>
                </c:pt>
                <c:pt idx="365">
                  <c:v>44365</c:v>
                </c:pt>
                <c:pt idx="366">
                  <c:v>44368</c:v>
                </c:pt>
                <c:pt idx="367">
                  <c:v>44369</c:v>
                </c:pt>
                <c:pt idx="368">
                  <c:v>44370</c:v>
                </c:pt>
                <c:pt idx="369">
                  <c:v>44371</c:v>
                </c:pt>
                <c:pt idx="370">
                  <c:v>44372</c:v>
                </c:pt>
                <c:pt idx="371">
                  <c:v>44375</c:v>
                </c:pt>
                <c:pt idx="372">
                  <c:v>44376</c:v>
                </c:pt>
                <c:pt idx="373">
                  <c:v>44377</c:v>
                </c:pt>
                <c:pt idx="374">
                  <c:v>44378</c:v>
                </c:pt>
                <c:pt idx="375">
                  <c:v>44379</c:v>
                </c:pt>
                <c:pt idx="376">
                  <c:v>44382</c:v>
                </c:pt>
                <c:pt idx="377">
                  <c:v>44383</c:v>
                </c:pt>
                <c:pt idx="378">
                  <c:v>44384</c:v>
                </c:pt>
                <c:pt idx="379">
                  <c:v>44385</c:v>
                </c:pt>
                <c:pt idx="380">
                  <c:v>44386</c:v>
                </c:pt>
                <c:pt idx="381">
                  <c:v>44389</c:v>
                </c:pt>
                <c:pt idx="382">
                  <c:v>44390</c:v>
                </c:pt>
                <c:pt idx="383">
                  <c:v>44391</c:v>
                </c:pt>
                <c:pt idx="384">
                  <c:v>44392</c:v>
                </c:pt>
                <c:pt idx="385">
                  <c:v>44393</c:v>
                </c:pt>
                <c:pt idx="386">
                  <c:v>44396</c:v>
                </c:pt>
                <c:pt idx="387">
                  <c:v>44397</c:v>
                </c:pt>
                <c:pt idx="388">
                  <c:v>44398</c:v>
                </c:pt>
                <c:pt idx="389">
                  <c:v>44399</c:v>
                </c:pt>
                <c:pt idx="390">
                  <c:v>44400</c:v>
                </c:pt>
                <c:pt idx="391">
                  <c:v>44403</c:v>
                </c:pt>
                <c:pt idx="392">
                  <c:v>44404</c:v>
                </c:pt>
                <c:pt idx="393">
                  <c:v>44405</c:v>
                </c:pt>
                <c:pt idx="394">
                  <c:v>44406</c:v>
                </c:pt>
                <c:pt idx="395">
                  <c:v>44407</c:v>
                </c:pt>
                <c:pt idx="396">
                  <c:v>44410</c:v>
                </c:pt>
                <c:pt idx="397">
                  <c:v>44411</c:v>
                </c:pt>
                <c:pt idx="398">
                  <c:v>44412</c:v>
                </c:pt>
                <c:pt idx="399">
                  <c:v>44413</c:v>
                </c:pt>
                <c:pt idx="400">
                  <c:v>44414</c:v>
                </c:pt>
                <c:pt idx="401">
                  <c:v>44417</c:v>
                </c:pt>
                <c:pt idx="402">
                  <c:v>44418</c:v>
                </c:pt>
                <c:pt idx="403">
                  <c:v>44419</c:v>
                </c:pt>
                <c:pt idx="404">
                  <c:v>44420</c:v>
                </c:pt>
                <c:pt idx="405">
                  <c:v>44421</c:v>
                </c:pt>
                <c:pt idx="406">
                  <c:v>44425</c:v>
                </c:pt>
                <c:pt idx="407">
                  <c:v>44426</c:v>
                </c:pt>
                <c:pt idx="408">
                  <c:v>44427</c:v>
                </c:pt>
                <c:pt idx="409">
                  <c:v>44428</c:v>
                </c:pt>
                <c:pt idx="410">
                  <c:v>44431</c:v>
                </c:pt>
                <c:pt idx="411">
                  <c:v>44432</c:v>
                </c:pt>
                <c:pt idx="412">
                  <c:v>44433</c:v>
                </c:pt>
                <c:pt idx="413">
                  <c:v>44434</c:v>
                </c:pt>
                <c:pt idx="414">
                  <c:v>44435</c:v>
                </c:pt>
                <c:pt idx="415">
                  <c:v>44438</c:v>
                </c:pt>
                <c:pt idx="416">
                  <c:v>44439</c:v>
                </c:pt>
                <c:pt idx="417">
                  <c:v>44440</c:v>
                </c:pt>
                <c:pt idx="418">
                  <c:v>44441</c:v>
                </c:pt>
                <c:pt idx="419">
                  <c:v>44442</c:v>
                </c:pt>
                <c:pt idx="420">
                  <c:v>44445</c:v>
                </c:pt>
                <c:pt idx="421">
                  <c:v>44446</c:v>
                </c:pt>
                <c:pt idx="422">
                  <c:v>44447</c:v>
                </c:pt>
                <c:pt idx="423">
                  <c:v>44448</c:v>
                </c:pt>
                <c:pt idx="424">
                  <c:v>44449</c:v>
                </c:pt>
                <c:pt idx="425">
                  <c:v>44452</c:v>
                </c:pt>
                <c:pt idx="426">
                  <c:v>44453</c:v>
                </c:pt>
                <c:pt idx="427">
                  <c:v>44454</c:v>
                </c:pt>
                <c:pt idx="428">
                  <c:v>44455</c:v>
                </c:pt>
                <c:pt idx="429">
                  <c:v>44456</c:v>
                </c:pt>
                <c:pt idx="430">
                  <c:v>44462</c:v>
                </c:pt>
                <c:pt idx="431">
                  <c:v>44463</c:v>
                </c:pt>
                <c:pt idx="432">
                  <c:v>44466</c:v>
                </c:pt>
                <c:pt idx="433">
                  <c:v>44467</c:v>
                </c:pt>
                <c:pt idx="434">
                  <c:v>44468</c:v>
                </c:pt>
                <c:pt idx="435">
                  <c:v>44469</c:v>
                </c:pt>
                <c:pt idx="436">
                  <c:v>44470</c:v>
                </c:pt>
                <c:pt idx="437">
                  <c:v>44474</c:v>
                </c:pt>
                <c:pt idx="438">
                  <c:v>44475</c:v>
                </c:pt>
                <c:pt idx="439">
                  <c:v>44476</c:v>
                </c:pt>
                <c:pt idx="440">
                  <c:v>44477</c:v>
                </c:pt>
                <c:pt idx="441">
                  <c:v>44481</c:v>
                </c:pt>
                <c:pt idx="442">
                  <c:v>44482</c:v>
                </c:pt>
                <c:pt idx="443">
                  <c:v>44483</c:v>
                </c:pt>
                <c:pt idx="444">
                  <c:v>44484</c:v>
                </c:pt>
                <c:pt idx="445">
                  <c:v>44487</c:v>
                </c:pt>
                <c:pt idx="446">
                  <c:v>44488</c:v>
                </c:pt>
                <c:pt idx="447">
                  <c:v>44489</c:v>
                </c:pt>
                <c:pt idx="448">
                  <c:v>44490</c:v>
                </c:pt>
                <c:pt idx="449">
                  <c:v>44491</c:v>
                </c:pt>
                <c:pt idx="450">
                  <c:v>44494</c:v>
                </c:pt>
                <c:pt idx="451">
                  <c:v>44495</c:v>
                </c:pt>
                <c:pt idx="452">
                  <c:v>44496</c:v>
                </c:pt>
                <c:pt idx="453">
                  <c:v>44497</c:v>
                </c:pt>
                <c:pt idx="454">
                  <c:v>44498</c:v>
                </c:pt>
                <c:pt idx="455">
                  <c:v>44501</c:v>
                </c:pt>
                <c:pt idx="456">
                  <c:v>44502</c:v>
                </c:pt>
                <c:pt idx="457">
                  <c:v>44503</c:v>
                </c:pt>
                <c:pt idx="458">
                  <c:v>44504</c:v>
                </c:pt>
                <c:pt idx="459">
                  <c:v>44505</c:v>
                </c:pt>
                <c:pt idx="460">
                  <c:v>44508</c:v>
                </c:pt>
                <c:pt idx="461">
                  <c:v>44509</c:v>
                </c:pt>
                <c:pt idx="462">
                  <c:v>44510</c:v>
                </c:pt>
                <c:pt idx="463">
                  <c:v>44511</c:v>
                </c:pt>
                <c:pt idx="464">
                  <c:v>44512</c:v>
                </c:pt>
                <c:pt idx="465">
                  <c:v>44515</c:v>
                </c:pt>
                <c:pt idx="466">
                  <c:v>44516</c:v>
                </c:pt>
                <c:pt idx="467">
                  <c:v>44517</c:v>
                </c:pt>
                <c:pt idx="468">
                  <c:v>44518</c:v>
                </c:pt>
                <c:pt idx="469">
                  <c:v>44519</c:v>
                </c:pt>
                <c:pt idx="470">
                  <c:v>44522</c:v>
                </c:pt>
                <c:pt idx="471">
                  <c:v>44523</c:v>
                </c:pt>
                <c:pt idx="472">
                  <c:v>44524</c:v>
                </c:pt>
                <c:pt idx="473">
                  <c:v>44525</c:v>
                </c:pt>
                <c:pt idx="474">
                  <c:v>44526</c:v>
                </c:pt>
                <c:pt idx="475">
                  <c:v>44529</c:v>
                </c:pt>
                <c:pt idx="476">
                  <c:v>44530</c:v>
                </c:pt>
                <c:pt idx="477">
                  <c:v>44531</c:v>
                </c:pt>
                <c:pt idx="478">
                  <c:v>44532</c:v>
                </c:pt>
                <c:pt idx="479">
                  <c:v>44533</c:v>
                </c:pt>
                <c:pt idx="480">
                  <c:v>44536</c:v>
                </c:pt>
                <c:pt idx="481">
                  <c:v>44537</c:v>
                </c:pt>
                <c:pt idx="482">
                  <c:v>44538</c:v>
                </c:pt>
                <c:pt idx="483">
                  <c:v>44539</c:v>
                </c:pt>
                <c:pt idx="484">
                  <c:v>44540</c:v>
                </c:pt>
                <c:pt idx="485">
                  <c:v>44543</c:v>
                </c:pt>
                <c:pt idx="486">
                  <c:v>44544</c:v>
                </c:pt>
                <c:pt idx="487">
                  <c:v>44545</c:v>
                </c:pt>
                <c:pt idx="488">
                  <c:v>44546</c:v>
                </c:pt>
                <c:pt idx="489">
                  <c:v>44547</c:v>
                </c:pt>
                <c:pt idx="490">
                  <c:v>44550</c:v>
                </c:pt>
                <c:pt idx="491">
                  <c:v>44551</c:v>
                </c:pt>
                <c:pt idx="492">
                  <c:v>44552</c:v>
                </c:pt>
                <c:pt idx="493">
                  <c:v>44553</c:v>
                </c:pt>
                <c:pt idx="494">
                  <c:v>44554</c:v>
                </c:pt>
                <c:pt idx="495">
                  <c:v>44557</c:v>
                </c:pt>
                <c:pt idx="496">
                  <c:v>44558</c:v>
                </c:pt>
                <c:pt idx="497">
                  <c:v>44559</c:v>
                </c:pt>
                <c:pt idx="498">
                  <c:v>44560</c:v>
                </c:pt>
                <c:pt idx="499">
                  <c:v>44561</c:v>
                </c:pt>
                <c:pt idx="500">
                  <c:v>44564</c:v>
                </c:pt>
                <c:pt idx="501">
                  <c:v>44565</c:v>
                </c:pt>
                <c:pt idx="502">
                  <c:v>44566</c:v>
                </c:pt>
                <c:pt idx="503">
                  <c:v>44567</c:v>
                </c:pt>
                <c:pt idx="504">
                  <c:v>44568</c:v>
                </c:pt>
                <c:pt idx="505">
                  <c:v>44571</c:v>
                </c:pt>
                <c:pt idx="506">
                  <c:v>44572</c:v>
                </c:pt>
                <c:pt idx="507">
                  <c:v>44573</c:v>
                </c:pt>
                <c:pt idx="508">
                  <c:v>44574</c:v>
                </c:pt>
                <c:pt idx="509">
                  <c:v>44575</c:v>
                </c:pt>
                <c:pt idx="510">
                  <c:v>44578</c:v>
                </c:pt>
                <c:pt idx="511">
                  <c:v>44579</c:v>
                </c:pt>
                <c:pt idx="512">
                  <c:v>44580</c:v>
                </c:pt>
                <c:pt idx="513">
                  <c:v>44581</c:v>
                </c:pt>
                <c:pt idx="514">
                  <c:v>44582</c:v>
                </c:pt>
                <c:pt idx="515">
                  <c:v>44585</c:v>
                </c:pt>
                <c:pt idx="516">
                  <c:v>44586</c:v>
                </c:pt>
                <c:pt idx="517">
                  <c:v>44587</c:v>
                </c:pt>
                <c:pt idx="518">
                  <c:v>44588</c:v>
                </c:pt>
                <c:pt idx="519">
                  <c:v>44589</c:v>
                </c:pt>
                <c:pt idx="520">
                  <c:v>44595</c:v>
                </c:pt>
                <c:pt idx="521">
                  <c:v>44596</c:v>
                </c:pt>
                <c:pt idx="522">
                  <c:v>44599</c:v>
                </c:pt>
                <c:pt idx="523">
                  <c:v>44600</c:v>
                </c:pt>
                <c:pt idx="524">
                  <c:v>44601</c:v>
                </c:pt>
                <c:pt idx="525">
                  <c:v>44602</c:v>
                </c:pt>
                <c:pt idx="526">
                  <c:v>44603</c:v>
                </c:pt>
                <c:pt idx="527">
                  <c:v>44606</c:v>
                </c:pt>
                <c:pt idx="528">
                  <c:v>44607</c:v>
                </c:pt>
                <c:pt idx="529">
                  <c:v>44608</c:v>
                </c:pt>
                <c:pt idx="530">
                  <c:v>44609</c:v>
                </c:pt>
                <c:pt idx="531">
                  <c:v>44610</c:v>
                </c:pt>
                <c:pt idx="532">
                  <c:v>44613</c:v>
                </c:pt>
                <c:pt idx="533">
                  <c:v>44614</c:v>
                </c:pt>
                <c:pt idx="534">
                  <c:v>44615</c:v>
                </c:pt>
                <c:pt idx="535">
                  <c:v>44616</c:v>
                </c:pt>
                <c:pt idx="536">
                  <c:v>44617</c:v>
                </c:pt>
                <c:pt idx="537">
                  <c:v>44620</c:v>
                </c:pt>
                <c:pt idx="538">
                  <c:v>44622</c:v>
                </c:pt>
                <c:pt idx="539">
                  <c:v>44623</c:v>
                </c:pt>
                <c:pt idx="540">
                  <c:v>44624</c:v>
                </c:pt>
                <c:pt idx="541">
                  <c:v>44627</c:v>
                </c:pt>
                <c:pt idx="542">
                  <c:v>44628</c:v>
                </c:pt>
                <c:pt idx="543">
                  <c:v>44630</c:v>
                </c:pt>
                <c:pt idx="544">
                  <c:v>44631</c:v>
                </c:pt>
                <c:pt idx="545">
                  <c:v>44634</c:v>
                </c:pt>
                <c:pt idx="546">
                  <c:v>44635</c:v>
                </c:pt>
                <c:pt idx="547">
                  <c:v>44636</c:v>
                </c:pt>
                <c:pt idx="548">
                  <c:v>44637</c:v>
                </c:pt>
                <c:pt idx="549">
                  <c:v>44638</c:v>
                </c:pt>
                <c:pt idx="550">
                  <c:v>44641</c:v>
                </c:pt>
                <c:pt idx="551">
                  <c:v>44642</c:v>
                </c:pt>
                <c:pt idx="552">
                  <c:v>44643</c:v>
                </c:pt>
                <c:pt idx="553">
                  <c:v>44644</c:v>
                </c:pt>
                <c:pt idx="554">
                  <c:v>44645</c:v>
                </c:pt>
                <c:pt idx="555">
                  <c:v>44648</c:v>
                </c:pt>
                <c:pt idx="556">
                  <c:v>44649</c:v>
                </c:pt>
                <c:pt idx="557">
                  <c:v>44650</c:v>
                </c:pt>
                <c:pt idx="558">
                  <c:v>44651</c:v>
                </c:pt>
                <c:pt idx="559">
                  <c:v>44652</c:v>
                </c:pt>
                <c:pt idx="560">
                  <c:v>44655</c:v>
                </c:pt>
                <c:pt idx="561">
                  <c:v>44656</c:v>
                </c:pt>
                <c:pt idx="562">
                  <c:v>44657</c:v>
                </c:pt>
                <c:pt idx="563">
                  <c:v>44658</c:v>
                </c:pt>
                <c:pt idx="564">
                  <c:v>44659</c:v>
                </c:pt>
                <c:pt idx="565">
                  <c:v>44662</c:v>
                </c:pt>
                <c:pt idx="566">
                  <c:v>44663</c:v>
                </c:pt>
                <c:pt idx="567">
                  <c:v>44664</c:v>
                </c:pt>
                <c:pt idx="568">
                  <c:v>44665</c:v>
                </c:pt>
                <c:pt idx="569">
                  <c:v>44666</c:v>
                </c:pt>
              </c:numCache>
            </c:numRef>
          </c:cat>
          <c:val>
            <c:numRef>
              <c:f>Sheet2!$I$3:$I$607</c:f>
              <c:numCache>
                <c:formatCode>0.0%</c:formatCode>
                <c:ptCount val="605"/>
                <c:pt idx="0">
                  <c:v>0</c:v>
                </c:pt>
                <c:pt idx="1">
                  <c:v>2.9460247292234509E-3</c:v>
                </c:pt>
                <c:pt idx="2">
                  <c:v>1.134949042153921E-2</c:v>
                </c:pt>
                <c:pt idx="3">
                  <c:v>4.209493712146406E-3</c:v>
                </c:pt>
                <c:pt idx="4">
                  <c:v>7.7577616420752005E-3</c:v>
                </c:pt>
                <c:pt idx="5">
                  <c:v>4.9328064222717849E-3</c:v>
                </c:pt>
                <c:pt idx="6">
                  <c:v>9.8594041517530151E-3</c:v>
                </c:pt>
                <c:pt idx="7">
                  <c:v>1.6580314097768278E-2</c:v>
                </c:pt>
                <c:pt idx="8">
                  <c:v>1.3677750218080265E-2</c:v>
                </c:pt>
                <c:pt idx="9">
                  <c:v>2.0749451306774747E-2</c:v>
                </c:pt>
                <c:pt idx="10">
                  <c:v>1.9203486801871339E-2</c:v>
                </c:pt>
                <c:pt idx="11">
                  <c:v>2.1112659835035075E-2</c:v>
                </c:pt>
                <c:pt idx="12">
                  <c:v>2.9652716768747922E-2</c:v>
                </c:pt>
                <c:pt idx="13">
                  <c:v>3.3629384501240089E-2</c:v>
                </c:pt>
                <c:pt idx="14">
                  <c:v>3.3629384501240089E-2</c:v>
                </c:pt>
                <c:pt idx="15">
                  <c:v>3.0888246634112493E-2</c:v>
                </c:pt>
                <c:pt idx="16">
                  <c:v>3.1186263888069776E-2</c:v>
                </c:pt>
                <c:pt idx="17">
                  <c:v>3.2362811171921857E-2</c:v>
                </c:pt>
                <c:pt idx="18">
                  <c:v>1.7058383442658087E-2</c:v>
                </c:pt>
                <c:pt idx="19">
                  <c:v>1.617674906636779E-2</c:v>
                </c:pt>
                <c:pt idx="20">
                  <c:v>1.9361808468036035E-2</c:v>
                </c:pt>
                <c:pt idx="21">
                  <c:v>1.313138525249169E-3</c:v>
                </c:pt>
                <c:pt idx="22">
                  <c:v>8.5773090904575078E-3</c:v>
                </c:pt>
                <c:pt idx="23">
                  <c:v>2.3686162996811921E-2</c:v>
                </c:pt>
                <c:pt idx="24">
                  <c:v>3.5203288123702103E-2</c:v>
                </c:pt>
                <c:pt idx="25">
                  <c:v>3.8646008276187471E-2</c:v>
                </c:pt>
                <c:pt idx="26">
                  <c:v>3.3036454339721022E-2</c:v>
                </c:pt>
                <c:pt idx="27">
                  <c:v>4.0604850851677421E-2</c:v>
                </c:pt>
                <c:pt idx="28">
                  <c:v>4.2361910911467238E-2</c:v>
                </c:pt>
                <c:pt idx="29">
                  <c:v>4.9098342589459554E-2</c:v>
                </c:pt>
                <c:pt idx="30">
                  <c:v>4.7387847725600674E-2</c:v>
                </c:pt>
                <c:pt idx="31">
                  <c:v>4.9318751183532017E-2</c:v>
                </c:pt>
                <c:pt idx="32">
                  <c:v>4.9318751183532017E-2</c:v>
                </c:pt>
                <c:pt idx="33">
                  <c:v>4.625476129128403E-2</c:v>
                </c:pt>
                <c:pt idx="34">
                  <c:v>5.1178254674369539E-2</c:v>
                </c:pt>
                <c:pt idx="35">
                  <c:v>4.7167439131527988E-2</c:v>
                </c:pt>
                <c:pt idx="36">
                  <c:v>3.6153218120690722E-2</c:v>
                </c:pt>
                <c:pt idx="37">
                  <c:v>1.4279993418784276E-3</c:v>
                </c:pt>
                <c:pt idx="38">
                  <c:v>-2.889525624827316E-2</c:v>
                </c:pt>
                <c:pt idx="39">
                  <c:v>-3.2564593687622101E-2</c:v>
                </c:pt>
                <c:pt idx="40">
                  <c:v>-7.5289713127349556E-2</c:v>
                </c:pt>
                <c:pt idx="41">
                  <c:v>-8.290777918163228E-2</c:v>
                </c:pt>
                <c:pt idx="42">
                  <c:v>-4.0685563857957519E-2</c:v>
                </c:pt>
                <c:pt idx="43">
                  <c:v>-6.7649916648299335E-2</c:v>
                </c:pt>
                <c:pt idx="44">
                  <c:v>-2.8302326086754093E-2</c:v>
                </c:pt>
                <c:pt idx="45">
                  <c:v>-6.1264276112985794E-2</c:v>
                </c:pt>
                <c:pt idx="46">
                  <c:v>-7.7273390474002723E-2</c:v>
                </c:pt>
                <c:pt idx="47">
                  <c:v>-0.14737263642826326</c:v>
                </c:pt>
                <c:pt idx="48">
                  <c:v>-0.1052559688820317</c:v>
                </c:pt>
                <c:pt idx="49">
                  <c:v>-0.14898068786107421</c:v>
                </c:pt>
                <c:pt idx="50">
                  <c:v>-0.22992341577442577</c:v>
                </c:pt>
                <c:pt idx="51">
                  <c:v>-0.15840548351747286</c:v>
                </c:pt>
                <c:pt idx="52">
                  <c:v>-0.25926259355723946</c:v>
                </c:pt>
                <c:pt idx="53">
                  <c:v>-0.21485181402481612</c:v>
                </c:pt>
                <c:pt idx="54">
                  <c:v>-0.25554669092195981</c:v>
                </c:pt>
                <c:pt idx="55">
                  <c:v>-0.25204188384156656</c:v>
                </c:pt>
                <c:pt idx="56">
                  <c:v>-0.28447299063418685</c:v>
                </c:pt>
                <c:pt idx="57">
                  <c:v>-0.3054335374958479</c:v>
                </c:pt>
                <c:pt idx="58">
                  <c:v>-0.24026399361746387</c:v>
                </c:pt>
                <c:pt idx="59">
                  <c:v>-0.23150042374328295</c:v>
                </c:pt>
                <c:pt idx="60">
                  <c:v>-0.18353516758814015</c:v>
                </c:pt>
                <c:pt idx="61">
                  <c:v>-0.21103967665127954</c:v>
                </c:pt>
                <c:pt idx="62">
                  <c:v>-0.18459685405536286</c:v>
                </c:pt>
                <c:pt idx="63">
                  <c:v>-0.19765373499436556</c:v>
                </c:pt>
                <c:pt idx="64">
                  <c:v>-0.23307122301934935</c:v>
                </c:pt>
                <c:pt idx="65">
                  <c:v>-0.21556270934935995</c:v>
                </c:pt>
                <c:pt idx="66">
                  <c:v>-0.22743683431171979</c:v>
                </c:pt>
                <c:pt idx="67">
                  <c:v>-0.17310145935324051</c:v>
                </c:pt>
                <c:pt idx="68">
                  <c:v>-0.17442701526407123</c:v>
                </c:pt>
                <c:pt idx="69">
                  <c:v>-0.14631094996104044</c:v>
                </c:pt>
                <c:pt idx="70">
                  <c:v>-0.13394323392181384</c:v>
                </c:pt>
                <c:pt idx="71">
                  <c:v>-0.13394323392181384</c:v>
                </c:pt>
                <c:pt idx="72">
                  <c:v>-0.14269438641041321</c:v>
                </c:pt>
                <c:pt idx="73">
                  <c:v>-0.11648438979415077</c:v>
                </c:pt>
                <c:pt idx="74">
                  <c:v>-0.13092270487910118</c:v>
                </c:pt>
                <c:pt idx="75">
                  <c:v>-0.10763700256729447</c:v>
                </c:pt>
                <c:pt idx="76">
                  <c:v>-0.1235933430395898</c:v>
                </c:pt>
                <c:pt idx="77">
                  <c:v>-0.15047698282365141</c:v>
                </c:pt>
                <c:pt idx="78">
                  <c:v>-0.1309972091925905</c:v>
                </c:pt>
                <c:pt idx="79">
                  <c:v>-0.13146596549829415</c:v>
                </c:pt>
                <c:pt idx="80">
                  <c:v>-0.11937764063465262</c:v>
                </c:pt>
                <c:pt idx="81">
                  <c:v>-0.10642009878030223</c:v>
                </c:pt>
                <c:pt idx="82">
                  <c:v>-0.11110455749094306</c:v>
                </c:pt>
                <c:pt idx="83">
                  <c:v>-8.7474272729248126E-2</c:v>
                </c:pt>
                <c:pt idx="84">
                  <c:v>-0.11751503279741971</c:v>
                </c:pt>
                <c:pt idx="85">
                  <c:v>-0.11575176404483911</c:v>
                </c:pt>
                <c:pt idx="86">
                  <c:v>-0.10557882090715209</c:v>
                </c:pt>
                <c:pt idx="87">
                  <c:v>-9.0488593079170121E-2</c:v>
                </c:pt>
                <c:pt idx="88">
                  <c:v>-9.0327167066609926E-2</c:v>
                </c:pt>
                <c:pt idx="89">
                  <c:v>-0.1090153323668468</c:v>
                </c:pt>
                <c:pt idx="90">
                  <c:v>-0.12457431650053241</c:v>
                </c:pt>
                <c:pt idx="91">
                  <c:v>-0.11448519071552077</c:v>
                </c:pt>
                <c:pt idx="92">
                  <c:v>-0.11100832275268613</c:v>
                </c:pt>
                <c:pt idx="93">
                  <c:v>-8.3004013919889319E-2</c:v>
                </c:pt>
                <c:pt idx="94">
                  <c:v>-9.2618174706406431E-2</c:v>
                </c:pt>
                <c:pt idx="95">
                  <c:v>-7.7509320800052128E-2</c:v>
                </c:pt>
                <c:pt idx="96">
                  <c:v>-8.4680360973398816E-2</c:v>
                </c:pt>
                <c:pt idx="97">
                  <c:v>-8.252594457499951E-2</c:v>
                </c:pt>
                <c:pt idx="98">
                  <c:v>-8.252594457499951E-2</c:v>
                </c:pt>
                <c:pt idx="99">
                  <c:v>-7.1250958466949621E-2</c:v>
                </c:pt>
                <c:pt idx="100">
                  <c:v>-5.7480077857007594E-2</c:v>
                </c:pt>
                <c:pt idx="101">
                  <c:v>-5.9466859550056039E-2</c:v>
                </c:pt>
                <c:pt idx="102">
                  <c:v>-5.494072250558002E-2</c:v>
                </c:pt>
                <c:pt idx="103">
                  <c:v>-5.1395558922046725E-2</c:v>
                </c:pt>
                <c:pt idx="104">
                  <c:v>-4.3606753816017751E-2</c:v>
                </c:pt>
                <c:pt idx="105">
                  <c:v>-3.0552977223410549E-2</c:v>
                </c:pt>
                <c:pt idx="106">
                  <c:v>-3.3818749631358891E-2</c:v>
                </c:pt>
                <c:pt idx="107">
                  <c:v>-8.4934917377821328E-3</c:v>
                </c:pt>
                <c:pt idx="108">
                  <c:v>3.4458244988808673E-3</c:v>
                </c:pt>
                <c:pt idx="109">
                  <c:v>-4.3802327638927663E-3</c:v>
                </c:pt>
                <c:pt idx="110">
                  <c:v>-9.6700390216342136E-3</c:v>
                </c:pt>
                <c:pt idx="111">
                  <c:v>-6.8044168640513547E-2</c:v>
                </c:pt>
                <c:pt idx="112">
                  <c:v>-5.587202642419653E-2</c:v>
                </c:pt>
                <c:pt idx="113">
                  <c:v>-4.8024238736655178E-2</c:v>
                </c:pt>
                <c:pt idx="114">
                  <c:v>-2.9972464447472924E-2</c:v>
                </c:pt>
                <c:pt idx="115">
                  <c:v>-3.3464854142284617E-2</c:v>
                </c:pt>
                <c:pt idx="116">
                  <c:v>-3.2890550059137769E-2</c:v>
                </c:pt>
                <c:pt idx="117">
                  <c:v>-3.8354199715021076E-2</c:v>
                </c:pt>
                <c:pt idx="118">
                  <c:v>-3.21082547674999E-2</c:v>
                </c:pt>
                <c:pt idx="119">
                  <c:v>-2.7939117558493654E-2</c:v>
                </c:pt>
                <c:pt idx="120">
                  <c:v>-5.3071905975556444E-2</c:v>
                </c:pt>
                <c:pt idx="121">
                  <c:v>-4.2694075975773571E-2</c:v>
                </c:pt>
                <c:pt idx="122">
                  <c:v>-6.5886647895718742E-2</c:v>
                </c:pt>
                <c:pt idx="123">
                  <c:v>-5.2168541174498428E-2</c:v>
                </c:pt>
                <c:pt idx="124">
                  <c:v>-3.7562591384197042E-2</c:v>
                </c:pt>
                <c:pt idx="125">
                  <c:v>-3.2729124046577573E-2</c:v>
                </c:pt>
                <c:pt idx="126">
                  <c:v>-2.8336473897103254E-2</c:v>
                </c:pt>
                <c:pt idx="127">
                  <c:v>-2.8336473897103254E-2</c:v>
                </c:pt>
                <c:pt idx="128">
                  <c:v>-1.2904767965628783E-2</c:v>
                </c:pt>
                <c:pt idx="129">
                  <c:v>-2.3583719565763994E-2</c:v>
                </c:pt>
                <c:pt idx="130">
                  <c:v>-1.5940818740318274E-2</c:v>
                </c:pt>
                <c:pt idx="131">
                  <c:v>-2.1494494441667733E-2</c:v>
                </c:pt>
                <c:pt idx="132">
                  <c:v>-1.1253255683282171E-2</c:v>
                </c:pt>
                <c:pt idx="133">
                  <c:v>-2.0510416634329731E-2</c:v>
                </c:pt>
                <c:pt idx="134">
                  <c:v>-7.3790313818377085E-3</c:v>
                </c:pt>
                <c:pt idx="135">
                  <c:v>1.6359905503695593E-3</c:v>
                </c:pt>
                <c:pt idx="136">
                  <c:v>-1.7756861381619249E-3</c:v>
                </c:pt>
                <c:pt idx="137">
                  <c:v>1.0678951600135989E-3</c:v>
                </c:pt>
                <c:pt idx="138">
                  <c:v>9.4837782379109115E-3</c:v>
                </c:pt>
                <c:pt idx="139">
                  <c:v>1.1178751369792961E-2</c:v>
                </c:pt>
                <c:pt idx="140">
                  <c:v>1.6990087821959543E-2</c:v>
                </c:pt>
                <c:pt idx="141">
                  <c:v>4.4609457701727528E-3</c:v>
                </c:pt>
                <c:pt idx="142">
                  <c:v>-1.7570600597897057E-3</c:v>
                </c:pt>
                <c:pt idx="143">
                  <c:v>5.6250756684432801E-3</c:v>
                </c:pt>
                <c:pt idx="144">
                  <c:v>-8.8473872268557407E-4</c:v>
                </c:pt>
                <c:pt idx="145">
                  <c:v>1.1532646858867235E-2</c:v>
                </c:pt>
                <c:pt idx="146">
                  <c:v>7.7391355637026482E-3</c:v>
                </c:pt>
                <c:pt idx="147">
                  <c:v>1.5468958088219242E-2</c:v>
                </c:pt>
                <c:pt idx="148">
                  <c:v>2.2761067770986187E-2</c:v>
                </c:pt>
                <c:pt idx="149">
                  <c:v>2.6455239981498124E-2</c:v>
                </c:pt>
                <c:pt idx="150">
                  <c:v>3.3055080418093352E-2</c:v>
                </c:pt>
                <c:pt idx="151">
                  <c:v>3.969527735782874E-2</c:v>
                </c:pt>
                <c:pt idx="152">
                  <c:v>4.0353398793651074E-2</c:v>
                </c:pt>
                <c:pt idx="153">
                  <c:v>4.3206293131012652E-2</c:v>
                </c:pt>
                <c:pt idx="154">
                  <c:v>3.4892853484163266E-2</c:v>
                </c:pt>
                <c:pt idx="155">
                  <c:v>4.9377733765044507E-2</c:v>
                </c:pt>
                <c:pt idx="156">
                  <c:v>4.7229526059435756E-2</c:v>
                </c:pt>
                <c:pt idx="157">
                  <c:v>4.704947396850323E-2</c:v>
                </c:pt>
                <c:pt idx="158">
                  <c:v>5.2305132415895628E-2</c:v>
                </c:pt>
                <c:pt idx="159">
                  <c:v>4.7670343247580904E-2</c:v>
                </c:pt>
                <c:pt idx="160">
                  <c:v>5.0979576505064905E-2</c:v>
                </c:pt>
                <c:pt idx="161">
                  <c:v>5.4596140055692022E-2</c:v>
                </c:pt>
                <c:pt idx="162">
                  <c:v>6.518816995675647E-2</c:v>
                </c:pt>
                <c:pt idx="163">
                  <c:v>6.9018933408665495E-2</c:v>
                </c:pt>
                <c:pt idx="164">
                  <c:v>7.9918293602873502E-2</c:v>
                </c:pt>
                <c:pt idx="165">
                  <c:v>8.1725023204989311E-2</c:v>
                </c:pt>
                <c:pt idx="166">
                  <c:v>8.900781984856998E-2</c:v>
                </c:pt>
                <c:pt idx="167">
                  <c:v>8.6617473124121158E-2</c:v>
                </c:pt>
                <c:pt idx="168">
                  <c:v>9.4794321529573677E-2</c:v>
                </c:pt>
                <c:pt idx="169">
                  <c:v>0.11161677464618225</c:v>
                </c:pt>
                <c:pt idx="170">
                  <c:v>7.2570305684989567E-2</c:v>
                </c:pt>
                <c:pt idx="171">
                  <c:v>6.3847092313948695E-2</c:v>
                </c:pt>
                <c:pt idx="172">
                  <c:v>6.3847092313948695E-2</c:v>
                </c:pt>
                <c:pt idx="173">
                  <c:v>3.4318549401016529E-2</c:v>
                </c:pt>
                <c:pt idx="174">
                  <c:v>5.5154922406861928E-2</c:v>
                </c:pt>
                <c:pt idx="175">
                  <c:v>3.6600244001626647E-2</c:v>
                </c:pt>
                <c:pt idx="176">
                  <c:v>3.7152817660005777E-2</c:v>
                </c:pt>
                <c:pt idx="177">
                  <c:v>5.0368020265173286E-2</c:v>
                </c:pt>
                <c:pt idx="178">
                  <c:v>5.5850295999428701E-2</c:v>
                </c:pt>
                <c:pt idx="179">
                  <c:v>5.0973367812273906E-2</c:v>
                </c:pt>
                <c:pt idx="180">
                  <c:v>4.2132189278208498E-2</c:v>
                </c:pt>
                <c:pt idx="181">
                  <c:v>3.0478472909921228E-2</c:v>
                </c:pt>
                <c:pt idx="182">
                  <c:v>1.8554678405235059E-2</c:v>
                </c:pt>
                <c:pt idx="183">
                  <c:v>2.9267777815719764E-2</c:v>
                </c:pt>
                <c:pt idx="184">
                  <c:v>4.8520934159916873E-3</c:v>
                </c:pt>
                <c:pt idx="185">
                  <c:v>7.8539963803321289E-3</c:v>
                </c:pt>
                <c:pt idx="186">
                  <c:v>2.3956241133210598E-2</c:v>
                </c:pt>
                <c:pt idx="187">
                  <c:v>4.0452737878303502E-2</c:v>
                </c:pt>
                <c:pt idx="188">
                  <c:v>3.5445427142542174E-2</c:v>
                </c:pt>
                <c:pt idx="189">
                  <c:v>5.815682537120237E-2</c:v>
                </c:pt>
                <c:pt idx="190">
                  <c:v>4.3355301757991294E-2</c:v>
                </c:pt>
                <c:pt idx="191">
                  <c:v>6.1515728171012141E-2</c:v>
                </c:pt>
                <c:pt idx="192">
                  <c:v>7.001542860158505E-2</c:v>
                </c:pt>
                <c:pt idx="193">
                  <c:v>9.7144311750882339E-2</c:v>
                </c:pt>
                <c:pt idx="194">
                  <c:v>9.0224723635562221E-2</c:v>
                </c:pt>
                <c:pt idx="195">
                  <c:v>8.3004013919889319E-2</c:v>
                </c:pt>
                <c:pt idx="196">
                  <c:v>8.1349397291147429E-2</c:v>
                </c:pt>
                <c:pt idx="197">
                  <c:v>8.1495301571730572E-2</c:v>
                </c:pt>
                <c:pt idx="198">
                  <c:v>6.3834674928367141E-2</c:v>
                </c:pt>
                <c:pt idx="199">
                  <c:v>6.8863716088896076E-2</c:v>
                </c:pt>
                <c:pt idx="200">
                  <c:v>6.6516830213982692E-2</c:v>
                </c:pt>
                <c:pt idx="201">
                  <c:v>7.2082923300913482E-2</c:v>
                </c:pt>
                <c:pt idx="202">
                  <c:v>7.5777095511425419E-2</c:v>
                </c:pt>
                <c:pt idx="203">
                  <c:v>5.5778896032334879E-2</c:v>
                </c:pt>
                <c:pt idx="204">
                  <c:v>5.2584523591480359E-2</c:v>
                </c:pt>
                <c:pt idx="205">
                  <c:v>1.5441018970660858E-2</c:v>
                </c:pt>
                <c:pt idx="206">
                  <c:v>2.7572804683837937E-2</c:v>
                </c:pt>
                <c:pt idx="207">
                  <c:v>1.5108853906354414E-2</c:v>
                </c:pt>
                <c:pt idx="208">
                  <c:v>2.7613161186977875E-2</c:v>
                </c:pt>
                <c:pt idx="209">
                  <c:v>4.5903970148605033E-2</c:v>
                </c:pt>
                <c:pt idx="210">
                  <c:v>6.8963055173548504E-2</c:v>
                </c:pt>
                <c:pt idx="211">
                  <c:v>8.9765280369044742E-2</c:v>
                </c:pt>
                <c:pt idx="212">
                  <c:v>8.9451741383110628E-2</c:v>
                </c:pt>
                <c:pt idx="213">
                  <c:v>0.10219818768257438</c:v>
                </c:pt>
                <c:pt idx="214">
                  <c:v>0.10065532752406647</c:v>
                </c:pt>
                <c:pt idx="215">
                  <c:v>0.10907741929475456</c:v>
                </c:pt>
                <c:pt idx="216">
                  <c:v>9.8010424395195805E-2</c:v>
                </c:pt>
                <c:pt idx="217">
                  <c:v>0.11295474794259452</c:v>
                </c:pt>
                <c:pt idx="218">
                  <c:v>0.12591849848973546</c:v>
                </c:pt>
                <c:pt idx="219">
                  <c:v>0.12052314445455092</c:v>
                </c:pt>
                <c:pt idx="220">
                  <c:v>0.10756560260020054</c:v>
                </c:pt>
                <c:pt idx="221">
                  <c:v>0.11193652232490714</c:v>
                </c:pt>
                <c:pt idx="222">
                  <c:v>0.10438364754492757</c:v>
                </c:pt>
                <c:pt idx="223">
                  <c:v>0.11060786206768092</c:v>
                </c:pt>
                <c:pt idx="224">
                  <c:v>0.12855719292581536</c:v>
                </c:pt>
                <c:pt idx="225">
                  <c:v>0.12676908940207188</c:v>
                </c:pt>
                <c:pt idx="226">
                  <c:v>0.12676908940207188</c:v>
                </c:pt>
                <c:pt idx="227">
                  <c:v>0.12946987076605954</c:v>
                </c:pt>
                <c:pt idx="228">
                  <c:v>0.12427940359297063</c:v>
                </c:pt>
                <c:pt idx="229">
                  <c:v>0.13695134557894506</c:v>
                </c:pt>
                <c:pt idx="230">
                  <c:v>0.13898779681431983</c:v>
                </c:pt>
                <c:pt idx="231">
                  <c:v>0.13827690148977578</c:v>
                </c:pt>
                <c:pt idx="232">
                  <c:v>0.14833498381083343</c:v>
                </c:pt>
                <c:pt idx="233">
                  <c:v>0.14611227179173558</c:v>
                </c:pt>
                <c:pt idx="234">
                  <c:v>0.1493066442325901</c:v>
                </c:pt>
                <c:pt idx="235">
                  <c:v>0.14017055279096269</c:v>
                </c:pt>
                <c:pt idx="236">
                  <c:v>0.13870530129233938</c:v>
                </c:pt>
                <c:pt idx="237">
                  <c:v>0.1372648845648794</c:v>
                </c:pt>
                <c:pt idx="238">
                  <c:v>0.13230724337144428</c:v>
                </c:pt>
                <c:pt idx="239">
                  <c:v>0.14693802793290889</c:v>
                </c:pt>
                <c:pt idx="240">
                  <c:v>0.14897137482188816</c:v>
                </c:pt>
                <c:pt idx="241">
                  <c:v>0.15558673699046044</c:v>
                </c:pt>
                <c:pt idx="242">
                  <c:v>0.15152935625168795</c:v>
                </c:pt>
                <c:pt idx="243">
                  <c:v>0.14703115832477054</c:v>
                </c:pt>
                <c:pt idx="244">
                  <c:v>0.14465322898590327</c:v>
                </c:pt>
                <c:pt idx="245">
                  <c:v>0.14550692424463496</c:v>
                </c:pt>
                <c:pt idx="246">
                  <c:v>0.14955809629061645</c:v>
                </c:pt>
                <c:pt idx="247">
                  <c:v>0.15958513514772044</c:v>
                </c:pt>
                <c:pt idx="248">
                  <c:v>0.15700231894675731</c:v>
                </c:pt>
                <c:pt idx="249">
                  <c:v>0.1585544921444515</c:v>
                </c:pt>
                <c:pt idx="250">
                  <c:v>0.16601423653256941</c:v>
                </c:pt>
                <c:pt idx="251">
                  <c:v>0.14880994880932796</c:v>
                </c:pt>
                <c:pt idx="252">
                  <c:v>0.15694644071164032</c:v>
                </c:pt>
                <c:pt idx="253">
                  <c:v>0.16355248984102633</c:v>
                </c:pt>
                <c:pt idx="254">
                  <c:v>0.1808281775313616</c:v>
                </c:pt>
                <c:pt idx="255">
                  <c:v>0.18731315715132757</c:v>
                </c:pt>
                <c:pt idx="256">
                  <c:v>0.17953056073808948</c:v>
                </c:pt>
                <c:pt idx="257">
                  <c:v>0.18002104746856085</c:v>
                </c:pt>
                <c:pt idx="258">
                  <c:v>0.18270630710057167</c:v>
                </c:pt>
                <c:pt idx="259">
                  <c:v>0.17826709175516631</c:v>
                </c:pt>
                <c:pt idx="260">
                  <c:v>0.169795330442152</c:v>
                </c:pt>
                <c:pt idx="261">
                  <c:v>0.169795330442152</c:v>
                </c:pt>
                <c:pt idx="262">
                  <c:v>0.1793132564904123</c:v>
                </c:pt>
                <c:pt idx="263">
                  <c:v>0.19574766630759721</c:v>
                </c:pt>
                <c:pt idx="264">
                  <c:v>0.19612639656783459</c:v>
                </c:pt>
                <c:pt idx="265">
                  <c:v>0.19252535474918431</c:v>
                </c:pt>
                <c:pt idx="266">
                  <c:v>0.19683729189237864</c:v>
                </c:pt>
                <c:pt idx="267">
                  <c:v>0.19505539706142572</c:v>
                </c:pt>
                <c:pt idx="268">
                  <c:v>0.16436893294301358</c:v>
                </c:pt>
                <c:pt idx="269">
                  <c:v>0.17573394509652962</c:v>
                </c:pt>
                <c:pt idx="270">
                  <c:v>0.15302875556066042</c:v>
                </c:pt>
                <c:pt idx="271">
                  <c:v>0.17153686876996499</c:v>
                </c:pt>
                <c:pt idx="272">
                  <c:v>0.18781916561377576</c:v>
                </c:pt>
                <c:pt idx="273">
                  <c:v>0.18901744332239567</c:v>
                </c:pt>
                <c:pt idx="274">
                  <c:v>0.20192221128802434</c:v>
                </c:pt>
                <c:pt idx="275">
                  <c:v>0.20660666999866506</c:v>
                </c:pt>
                <c:pt idx="276">
                  <c:v>0.21553477023180156</c:v>
                </c:pt>
                <c:pt idx="277">
                  <c:v>0.21418127520341224</c:v>
                </c:pt>
                <c:pt idx="278">
                  <c:v>0.21376218844003492</c:v>
                </c:pt>
                <c:pt idx="279">
                  <c:v>0.22150753269652834</c:v>
                </c:pt>
                <c:pt idx="280">
                  <c:v>0.22081215910396157</c:v>
                </c:pt>
                <c:pt idx="281">
                  <c:v>0.22042101145814263</c:v>
                </c:pt>
                <c:pt idx="282">
                  <c:v>0.21503186611574865</c:v>
                </c:pt>
                <c:pt idx="283">
                  <c:v>0.21277811063269692</c:v>
                </c:pt>
                <c:pt idx="284">
                  <c:v>0.20339988017222921</c:v>
                </c:pt>
                <c:pt idx="285">
                  <c:v>0.20491169686678323</c:v>
                </c:pt>
                <c:pt idx="286">
                  <c:v>0.2185894470848635</c:v>
                </c:pt>
                <c:pt idx="287">
                  <c:v>0.18875978257157855</c:v>
                </c:pt>
                <c:pt idx="288">
                  <c:v>0.18311297647836744</c:v>
                </c:pt>
                <c:pt idx="289">
                  <c:v>0.20147208106069314</c:v>
                </c:pt>
                <c:pt idx="290">
                  <c:v>0.18577340133921494</c:v>
                </c:pt>
                <c:pt idx="291">
                  <c:v>0.16986362606285055</c:v>
                </c:pt>
                <c:pt idx="292">
                  <c:v>0.19267125902976767</c:v>
                </c:pt>
                <c:pt idx="293">
                  <c:v>0.18627940980166335</c:v>
                </c:pt>
                <c:pt idx="294">
                  <c:v>0.20307081945431804</c:v>
                </c:pt>
                <c:pt idx="295">
                  <c:v>0.2103256769803401</c:v>
                </c:pt>
                <c:pt idx="296">
                  <c:v>0.22290759292084861</c:v>
                </c:pt>
                <c:pt idx="297">
                  <c:v>0.22414933147900373</c:v>
                </c:pt>
                <c:pt idx="298">
                  <c:v>0.23209645825119751</c:v>
                </c:pt>
                <c:pt idx="299">
                  <c:v>0.23016245044687067</c:v>
                </c:pt>
                <c:pt idx="300">
                  <c:v>0.23370450968400847</c:v>
                </c:pt>
                <c:pt idx="301">
                  <c:v>0.21549441372866163</c:v>
                </c:pt>
                <c:pt idx="302">
                  <c:v>0.21476178797934997</c:v>
                </c:pt>
                <c:pt idx="303">
                  <c:v>0.22329563622027204</c:v>
                </c:pt>
                <c:pt idx="304">
                  <c:v>0.21396086660933977</c:v>
                </c:pt>
                <c:pt idx="305">
                  <c:v>0.20732377401599988</c:v>
                </c:pt>
                <c:pt idx="306">
                  <c:v>0.21365043196980094</c:v>
                </c:pt>
                <c:pt idx="307">
                  <c:v>0.23383489223261478</c:v>
                </c:pt>
                <c:pt idx="308">
                  <c:v>0.23276389272620612</c:v>
                </c:pt>
                <c:pt idx="309">
                  <c:v>0.22887104234638933</c:v>
                </c:pt>
                <c:pt idx="310">
                  <c:v>0.23332267507737581</c:v>
                </c:pt>
                <c:pt idx="311">
                  <c:v>0.24790689444290948</c:v>
                </c:pt>
                <c:pt idx="312">
                  <c:v>0.24790689444290948</c:v>
                </c:pt>
                <c:pt idx="313">
                  <c:v>0.26592452092174246</c:v>
                </c:pt>
                <c:pt idx="314">
                  <c:v>0.26469209540277339</c:v>
                </c:pt>
                <c:pt idx="315">
                  <c:v>0.26655780758640168</c:v>
                </c:pt>
                <c:pt idx="316">
                  <c:v>0.27190349207926023</c:v>
                </c:pt>
                <c:pt idx="317">
                  <c:v>0.28172253972787309</c:v>
                </c:pt>
                <c:pt idx="318">
                  <c:v>0.28147108766984652</c:v>
                </c:pt>
                <c:pt idx="319">
                  <c:v>0.28569299876757448</c:v>
                </c:pt>
                <c:pt idx="320">
                  <c:v>0.2804373403201823</c:v>
                </c:pt>
                <c:pt idx="321">
                  <c:v>0.29464282942547859</c:v>
                </c:pt>
                <c:pt idx="322">
                  <c:v>0.29931487075053798</c:v>
                </c:pt>
                <c:pt idx="323">
                  <c:v>0.29242011740638074</c:v>
                </c:pt>
                <c:pt idx="324">
                  <c:v>0.28362860841464133</c:v>
                </c:pt>
                <c:pt idx="325">
                  <c:v>0.2955741333440951</c:v>
                </c:pt>
                <c:pt idx="326">
                  <c:v>0.28364102580022288</c:v>
                </c:pt>
                <c:pt idx="327">
                  <c:v>0.29766956716098214</c:v>
                </c:pt>
                <c:pt idx="328">
                  <c:v>0.29998230522554636</c:v>
                </c:pt>
                <c:pt idx="329">
                  <c:v>0.29970291404996141</c:v>
                </c:pt>
                <c:pt idx="330">
                  <c:v>0.29860397542599393</c:v>
                </c:pt>
                <c:pt idx="331">
                  <c:v>0.30738617137854729</c:v>
                </c:pt>
                <c:pt idx="332">
                  <c:v>0.29798000180052098</c:v>
                </c:pt>
                <c:pt idx="333">
                  <c:v>0.30154689580882188</c:v>
                </c:pt>
                <c:pt idx="334">
                  <c:v>0.29285472590173489</c:v>
                </c:pt>
                <c:pt idx="335">
                  <c:v>0.30432839017908964</c:v>
                </c:pt>
                <c:pt idx="336">
                  <c:v>0.31394565531200236</c:v>
                </c:pt>
                <c:pt idx="337">
                  <c:v>0.30023375728357293</c:v>
                </c:pt>
                <c:pt idx="338">
                  <c:v>0.28895566682912754</c:v>
                </c:pt>
                <c:pt idx="339">
                  <c:v>0.26130835783180029</c:v>
                </c:pt>
                <c:pt idx="340">
                  <c:v>0.27666245510339027</c:v>
                </c:pt>
                <c:pt idx="341">
                  <c:v>0.29570762023909691</c:v>
                </c:pt>
                <c:pt idx="342">
                  <c:v>0.2924294304455668</c:v>
                </c:pt>
                <c:pt idx="343">
                  <c:v>0.28142141812752031</c:v>
                </c:pt>
                <c:pt idx="344">
                  <c:v>0.29113491799868996</c:v>
                </c:pt>
                <c:pt idx="345">
                  <c:v>0.29012290107379335</c:v>
                </c:pt>
                <c:pt idx="346">
                  <c:v>0.30290970387639748</c:v>
                </c:pt>
                <c:pt idx="347">
                  <c:v>0.30014062689171106</c:v>
                </c:pt>
                <c:pt idx="348">
                  <c:v>0.3025806431584861</c:v>
                </c:pt>
                <c:pt idx="349">
                  <c:v>0.30409866854583112</c:v>
                </c:pt>
                <c:pt idx="350">
                  <c:v>0.30510137243154123</c:v>
                </c:pt>
                <c:pt idx="351">
                  <c:v>0.30510137243154123</c:v>
                </c:pt>
                <c:pt idx="352">
                  <c:v>0.30445877272769595</c:v>
                </c:pt>
                <c:pt idx="353">
                  <c:v>0.30634621533609208</c:v>
                </c:pt>
                <c:pt idx="354">
                  <c:v>0.30160587839033437</c:v>
                </c:pt>
                <c:pt idx="355">
                  <c:v>0.31310437743885222</c:v>
                </c:pt>
                <c:pt idx="356">
                  <c:v>0.31205821270360645</c:v>
                </c:pt>
                <c:pt idx="357">
                  <c:v>0.31228793433686519</c:v>
                </c:pt>
                <c:pt idx="358">
                  <c:v>0.30989448326602087</c:v>
                </c:pt>
                <c:pt idx="359">
                  <c:v>0.31598831524016791</c:v>
                </c:pt>
                <c:pt idx="360">
                  <c:v>0.31855250536275825</c:v>
                </c:pt>
                <c:pt idx="361">
                  <c:v>0.32094595643360257</c:v>
                </c:pt>
                <c:pt idx="362">
                  <c:v>0.31828863591915035</c:v>
                </c:pt>
                <c:pt idx="363">
                  <c:v>0.31118278702010671</c:v>
                </c:pt>
                <c:pt idx="364">
                  <c:v>0.31061158728335525</c:v>
                </c:pt>
                <c:pt idx="365">
                  <c:v>0.29341040390650952</c:v>
                </c:pt>
                <c:pt idx="366">
                  <c:v>0.31152116077720415</c:v>
                </c:pt>
                <c:pt idx="367">
                  <c:v>0.31824207072321942</c:v>
                </c:pt>
                <c:pt idx="368">
                  <c:v>0.31681407138134099</c:v>
                </c:pt>
                <c:pt idx="369">
                  <c:v>0.32446628524597276</c:v>
                </c:pt>
                <c:pt idx="370">
                  <c:v>0.32887756147381952</c:v>
                </c:pt>
                <c:pt idx="371">
                  <c:v>0.33195396875164906</c:v>
                </c:pt>
                <c:pt idx="372">
                  <c:v>0.33232338597270039</c:v>
                </c:pt>
                <c:pt idx="373">
                  <c:v>0.33409286341807176</c:v>
                </c:pt>
                <c:pt idx="374">
                  <c:v>0.34105901672932259</c:v>
                </c:pt>
                <c:pt idx="375">
                  <c:v>0.35111709905038047</c:v>
                </c:pt>
                <c:pt idx="376">
                  <c:v>0.35111709905038047</c:v>
                </c:pt>
                <c:pt idx="377">
                  <c:v>0.34838527422243892</c:v>
                </c:pt>
                <c:pt idx="378">
                  <c:v>0.35291451561331022</c:v>
                </c:pt>
                <c:pt idx="379">
                  <c:v>0.34133219921211677</c:v>
                </c:pt>
                <c:pt idx="380">
                  <c:v>0.35645967919684352</c:v>
                </c:pt>
                <c:pt idx="381">
                  <c:v>0.36114103356108895</c:v>
                </c:pt>
                <c:pt idx="382">
                  <c:v>0.35635413141940031</c:v>
                </c:pt>
                <c:pt idx="383">
                  <c:v>0.35793424373465288</c:v>
                </c:pt>
                <c:pt idx="384">
                  <c:v>0.35350434142843379</c:v>
                </c:pt>
                <c:pt idx="385">
                  <c:v>0.343300354826793</c:v>
                </c:pt>
                <c:pt idx="386">
                  <c:v>0.32198280812966229</c:v>
                </c:pt>
                <c:pt idx="387">
                  <c:v>0.34202757280468399</c:v>
                </c:pt>
                <c:pt idx="388">
                  <c:v>0.35308835901145175</c:v>
                </c:pt>
                <c:pt idx="389">
                  <c:v>0.35581707949299801</c:v>
                </c:pt>
                <c:pt idx="390">
                  <c:v>0.3695724383709631</c:v>
                </c:pt>
                <c:pt idx="391">
                  <c:v>0.37283510643251616</c:v>
                </c:pt>
                <c:pt idx="392">
                  <c:v>0.36636564854452724</c:v>
                </c:pt>
                <c:pt idx="393">
                  <c:v>0.3661110921401054</c:v>
                </c:pt>
                <c:pt idx="394">
                  <c:v>0.37185723731796871</c:v>
                </c:pt>
                <c:pt idx="395">
                  <c:v>0.36444095377938668</c:v>
                </c:pt>
                <c:pt idx="396">
                  <c:v>0.3619264331991221</c:v>
                </c:pt>
                <c:pt idx="397">
                  <c:v>0.37309897587612406</c:v>
                </c:pt>
                <c:pt idx="398">
                  <c:v>0.36673817011197385</c:v>
                </c:pt>
                <c:pt idx="399">
                  <c:v>0.37494606198138025</c:v>
                </c:pt>
                <c:pt idx="400">
                  <c:v>0.37724948700675842</c:v>
                </c:pt>
                <c:pt idx="401">
                  <c:v>0.37595497455988136</c:v>
                </c:pt>
                <c:pt idx="402">
                  <c:v>0.37732088697385202</c:v>
                </c:pt>
                <c:pt idx="403">
                  <c:v>0.38072014627680217</c:v>
                </c:pt>
                <c:pt idx="404">
                  <c:v>0.38479615309394677</c:v>
                </c:pt>
                <c:pt idx="405">
                  <c:v>0.38702196945944012</c:v>
                </c:pt>
                <c:pt idx="406">
                  <c:v>0.38083811143982693</c:v>
                </c:pt>
                <c:pt idx="407">
                  <c:v>0.36599623132347614</c:v>
                </c:pt>
                <c:pt idx="408">
                  <c:v>0.3677129348801258</c:v>
                </c:pt>
                <c:pt idx="409">
                  <c:v>0.3788482254003831</c:v>
                </c:pt>
                <c:pt idx="410">
                  <c:v>0.39060128085332257</c:v>
                </c:pt>
                <c:pt idx="411">
                  <c:v>0.39268119293823278</c:v>
                </c:pt>
                <c:pt idx="412">
                  <c:v>0.39577312194803937</c:v>
                </c:pt>
                <c:pt idx="413">
                  <c:v>0.38764283873851779</c:v>
                </c:pt>
                <c:pt idx="414">
                  <c:v>0.39986465049716102</c:v>
                </c:pt>
                <c:pt idx="415">
                  <c:v>0.40589329119700501</c:v>
                </c:pt>
                <c:pt idx="416">
                  <c:v>0.40399653554942283</c:v>
                </c:pt>
                <c:pt idx="417">
                  <c:v>0.40443424839117248</c:v>
                </c:pt>
                <c:pt idx="418">
                  <c:v>0.4084264378556417</c:v>
                </c:pt>
                <c:pt idx="419">
                  <c:v>0.40795457720354289</c:v>
                </c:pt>
                <c:pt idx="420">
                  <c:v>0.40795457720354289</c:v>
                </c:pt>
                <c:pt idx="421">
                  <c:v>0.4031738837546448</c:v>
                </c:pt>
                <c:pt idx="422">
                  <c:v>0.40132369330299356</c:v>
                </c:pt>
                <c:pt idx="423">
                  <c:v>0.39486975714698147</c:v>
                </c:pt>
                <c:pt idx="424">
                  <c:v>0.3840976751549845</c:v>
                </c:pt>
                <c:pt idx="425">
                  <c:v>0.38724858674630336</c:v>
                </c:pt>
                <c:pt idx="426">
                  <c:v>0.37927662520294669</c:v>
                </c:pt>
                <c:pt idx="427">
                  <c:v>0.39096448938158312</c:v>
                </c:pt>
                <c:pt idx="428">
                  <c:v>0.38880696863678832</c:v>
                </c:pt>
                <c:pt idx="429">
                  <c:v>0.37615365272918599</c:v>
                </c:pt>
                <c:pt idx="430">
                  <c:v>0.38111750261541166</c:v>
                </c:pt>
                <c:pt idx="431">
                  <c:v>0.3831353277724141</c:v>
                </c:pt>
                <c:pt idx="432">
                  <c:v>0.3792952512813188</c:v>
                </c:pt>
                <c:pt idx="433">
                  <c:v>0.35120712509584684</c:v>
                </c:pt>
                <c:pt idx="434">
                  <c:v>0.35332739368389676</c:v>
                </c:pt>
                <c:pt idx="435">
                  <c:v>0.33720962719904146</c:v>
                </c:pt>
                <c:pt idx="436">
                  <c:v>0.35257614185621278</c:v>
                </c:pt>
                <c:pt idx="437">
                  <c:v>0.34906202173663359</c:v>
                </c:pt>
                <c:pt idx="438">
                  <c:v>0.35459707135961072</c:v>
                </c:pt>
                <c:pt idx="439">
                  <c:v>0.36583790965731122</c:v>
                </c:pt>
                <c:pt idx="440">
                  <c:v>0.36163462463795559</c:v>
                </c:pt>
                <c:pt idx="441">
                  <c:v>0.35059246450955972</c:v>
                </c:pt>
                <c:pt idx="442">
                  <c:v>0.35467468001949531</c:v>
                </c:pt>
                <c:pt idx="443">
                  <c:v>0.37778964327955578</c:v>
                </c:pt>
                <c:pt idx="444">
                  <c:v>0.38806813419468589</c:v>
                </c:pt>
                <c:pt idx="445">
                  <c:v>0.39275259290532682</c:v>
                </c:pt>
                <c:pt idx="446">
                  <c:v>0.40304970989882949</c:v>
                </c:pt>
                <c:pt idx="447">
                  <c:v>0.40819050752959218</c:v>
                </c:pt>
                <c:pt idx="448">
                  <c:v>0.41240931428092464</c:v>
                </c:pt>
                <c:pt idx="449">
                  <c:v>0.41089439323997512</c:v>
                </c:pt>
                <c:pt idx="450">
                  <c:v>0.41759357276122278</c:v>
                </c:pt>
                <c:pt idx="451">
                  <c:v>0.42017328461579062</c:v>
                </c:pt>
                <c:pt idx="452">
                  <c:v>0.41299914009604866</c:v>
                </c:pt>
                <c:pt idx="453">
                  <c:v>0.42688798586901533</c:v>
                </c:pt>
                <c:pt idx="454">
                  <c:v>0.42966948023928309</c:v>
                </c:pt>
                <c:pt idx="455">
                  <c:v>0.43224298340105993</c:v>
                </c:pt>
                <c:pt idx="456">
                  <c:v>0.43751416358042894</c:v>
                </c:pt>
                <c:pt idx="457">
                  <c:v>0.44680236799543027</c:v>
                </c:pt>
                <c:pt idx="458">
                  <c:v>0.45285273912004209</c:v>
                </c:pt>
                <c:pt idx="459">
                  <c:v>0.45827603227278502</c:v>
                </c:pt>
                <c:pt idx="460">
                  <c:v>0.45957054471966186</c:v>
                </c:pt>
                <c:pt idx="461">
                  <c:v>0.45446389489924854</c:v>
                </c:pt>
                <c:pt idx="462">
                  <c:v>0.44249974389142244</c:v>
                </c:pt>
                <c:pt idx="463">
                  <c:v>0.44329445656864186</c:v>
                </c:pt>
                <c:pt idx="464">
                  <c:v>0.45371885176435534</c:v>
                </c:pt>
                <c:pt idx="465">
                  <c:v>0.4537033300323785</c:v>
                </c:pt>
                <c:pt idx="466">
                  <c:v>0.45932219700803079</c:v>
                </c:pt>
                <c:pt idx="467">
                  <c:v>0.45552558136647114</c:v>
                </c:pt>
                <c:pt idx="468">
                  <c:v>0.46045217909595215</c:v>
                </c:pt>
                <c:pt idx="469">
                  <c:v>0.45840951916778683</c:v>
                </c:pt>
                <c:pt idx="470">
                  <c:v>0.45374679088191372</c:v>
                </c:pt>
                <c:pt idx="471">
                  <c:v>0.45615576368473487</c:v>
                </c:pt>
                <c:pt idx="472">
                  <c:v>0.45949604040617276</c:v>
                </c:pt>
                <c:pt idx="473">
                  <c:v>0.45949604040617276</c:v>
                </c:pt>
                <c:pt idx="474">
                  <c:v>0.42632920351784542</c:v>
                </c:pt>
                <c:pt idx="475">
                  <c:v>0.44515706440587488</c:v>
                </c:pt>
                <c:pt idx="476">
                  <c:v>0.41775499877378319</c:v>
                </c:pt>
                <c:pt idx="477">
                  <c:v>0.40100394562426844</c:v>
                </c:pt>
                <c:pt idx="478">
                  <c:v>0.42089038863312545</c:v>
                </c:pt>
                <c:pt idx="479">
                  <c:v>0.40888588112215918</c:v>
                </c:pt>
                <c:pt idx="480">
                  <c:v>0.42541342133120597</c:v>
                </c:pt>
                <c:pt idx="481">
                  <c:v>0.45492954685855658</c:v>
                </c:pt>
                <c:pt idx="482">
                  <c:v>0.45941843174628794</c:v>
                </c:pt>
                <c:pt idx="483">
                  <c:v>0.44893815831545747</c:v>
                </c:pt>
                <c:pt idx="484">
                  <c:v>0.46277423019970265</c:v>
                </c:pt>
                <c:pt idx="485">
                  <c:v>0.4494100189675565</c:v>
                </c:pt>
                <c:pt idx="486">
                  <c:v>0.43858205874044254</c:v>
                </c:pt>
                <c:pt idx="487">
                  <c:v>0.46210058703190349</c:v>
                </c:pt>
                <c:pt idx="488">
                  <c:v>0.44931688857569485</c:v>
                </c:pt>
                <c:pt idx="489">
                  <c:v>0.43440671283864551</c:v>
                </c:pt>
                <c:pt idx="490">
                  <c:v>0.41807164210611303</c:v>
                </c:pt>
                <c:pt idx="491">
                  <c:v>0.44328203918306008</c:v>
                </c:pt>
                <c:pt idx="492">
                  <c:v>0.45797491067243268</c:v>
                </c:pt>
                <c:pt idx="493">
                  <c:v>0.4670489151861521</c:v>
                </c:pt>
                <c:pt idx="494">
                  <c:v>0.4670489151861521</c:v>
                </c:pt>
                <c:pt idx="495">
                  <c:v>0.4873513406119907</c:v>
                </c:pt>
                <c:pt idx="496">
                  <c:v>0.48584883695662318</c:v>
                </c:pt>
                <c:pt idx="497">
                  <c:v>0.48793185338792866</c:v>
                </c:pt>
                <c:pt idx="498">
                  <c:v>0.48348332500333702</c:v>
                </c:pt>
                <c:pt idx="499">
                  <c:v>0.47958737027712517</c:v>
                </c:pt>
                <c:pt idx="500">
                  <c:v>0.48901837462631437</c:v>
                </c:pt>
                <c:pt idx="501">
                  <c:v>0.48808086201490708</c:v>
                </c:pt>
                <c:pt idx="502">
                  <c:v>0.45922285792337858</c:v>
                </c:pt>
                <c:pt idx="503">
                  <c:v>0.45781658900626776</c:v>
                </c:pt>
                <c:pt idx="504">
                  <c:v>0.4519121221622393</c:v>
                </c:pt>
                <c:pt idx="505">
                  <c:v>0.44981979269174777</c:v>
                </c:pt>
                <c:pt idx="506">
                  <c:v>0.46310018657121832</c:v>
                </c:pt>
                <c:pt idx="507">
                  <c:v>0.46722275858429407</c:v>
                </c:pt>
                <c:pt idx="508">
                  <c:v>0.44632429865054046</c:v>
                </c:pt>
                <c:pt idx="509">
                  <c:v>0.44751015897357904</c:v>
                </c:pt>
                <c:pt idx="510">
                  <c:v>0.44751015897357904</c:v>
                </c:pt>
                <c:pt idx="511">
                  <c:v>0.4208934929795205</c:v>
                </c:pt>
                <c:pt idx="512">
                  <c:v>0.40712571671597408</c:v>
                </c:pt>
                <c:pt idx="513">
                  <c:v>0.39159467169984685</c:v>
                </c:pt>
                <c:pt idx="514">
                  <c:v>0.36527291861335054</c:v>
                </c:pt>
                <c:pt idx="515">
                  <c:v>0.36905711686932885</c:v>
                </c:pt>
                <c:pt idx="516">
                  <c:v>0.35239298541888497</c:v>
                </c:pt>
                <c:pt idx="517">
                  <c:v>0.35036895156909198</c:v>
                </c:pt>
                <c:pt idx="518">
                  <c:v>0.34309857231109286</c:v>
                </c:pt>
                <c:pt idx="519">
                  <c:v>0.37579975724011194</c:v>
                </c:pt>
                <c:pt idx="520">
                  <c:v>0.38995247245668652</c:v>
                </c:pt>
                <c:pt idx="521">
                  <c:v>0.39712040828363793</c:v>
                </c:pt>
                <c:pt idx="522">
                  <c:v>0.39194856718892113</c:v>
                </c:pt>
                <c:pt idx="523">
                  <c:v>0.40364264006034856</c:v>
                </c:pt>
                <c:pt idx="524">
                  <c:v>0.4240195697996767</c:v>
                </c:pt>
                <c:pt idx="525">
                  <c:v>0.39822245125400069</c:v>
                </c:pt>
                <c:pt idx="526">
                  <c:v>0.37169891565180424</c:v>
                </c:pt>
                <c:pt idx="527">
                  <c:v>0.36643083981883029</c:v>
                </c:pt>
                <c:pt idx="528">
                  <c:v>0.38797500380282424</c:v>
                </c:pt>
                <c:pt idx="529">
                  <c:v>0.38919811628260725</c:v>
                </c:pt>
                <c:pt idx="530">
                  <c:v>0.35978443418630435</c:v>
                </c:pt>
                <c:pt idx="531">
                  <c:v>0.35003989085118081</c:v>
                </c:pt>
                <c:pt idx="532">
                  <c:v>0.35003989085118081</c:v>
                </c:pt>
                <c:pt idx="533">
                  <c:v>0.3363466189011235</c:v>
                </c:pt>
                <c:pt idx="534">
                  <c:v>0.31174156937127684</c:v>
                </c:pt>
                <c:pt idx="535">
                  <c:v>0.33136103859013</c:v>
                </c:pt>
                <c:pt idx="536">
                  <c:v>0.36114724225387951</c:v>
                </c:pt>
                <c:pt idx="537">
                  <c:v>0.3578224872644189</c:v>
                </c:pt>
                <c:pt idx="538">
                  <c:v>0.36173396372260802</c:v>
                </c:pt>
                <c:pt idx="539">
                  <c:v>0.35457844528123816</c:v>
                </c:pt>
                <c:pt idx="540">
                  <c:v>0.3438311980604043</c:v>
                </c:pt>
                <c:pt idx="541">
                  <c:v>0.30416385982013416</c:v>
                </c:pt>
                <c:pt idx="542">
                  <c:v>0.29472975112454947</c:v>
                </c:pt>
                <c:pt idx="543">
                  <c:v>0.3223025558083874</c:v>
                </c:pt>
                <c:pt idx="544">
                  <c:v>0.30516345935944922</c:v>
                </c:pt>
                <c:pt idx="545">
                  <c:v>0.29547789860583795</c:v>
                </c:pt>
                <c:pt idx="546">
                  <c:v>0.32321212930223608</c:v>
                </c:pt>
                <c:pt idx="547">
                  <c:v>0.35283069826063462</c:v>
                </c:pt>
                <c:pt idx="548">
                  <c:v>0.36953518621421866</c:v>
                </c:pt>
                <c:pt idx="549">
                  <c:v>0.38550704841849082</c:v>
                </c:pt>
                <c:pt idx="550">
                  <c:v>0.38490480521778547</c:v>
                </c:pt>
                <c:pt idx="551">
                  <c:v>0.40056002408972802</c:v>
                </c:pt>
                <c:pt idx="552">
                  <c:v>0.38337125809846362</c:v>
                </c:pt>
                <c:pt idx="553">
                  <c:v>0.40321424025778496</c:v>
                </c:pt>
                <c:pt idx="554">
                  <c:v>0.4103231935032241</c:v>
                </c:pt>
                <c:pt idx="555">
                  <c:v>0.42039990190265408</c:v>
                </c:pt>
                <c:pt idx="556">
                  <c:v>0.43780907648799094</c:v>
                </c:pt>
                <c:pt idx="557">
                  <c:v>0.42875990674543418</c:v>
                </c:pt>
                <c:pt idx="558">
                  <c:v>0.40639619531305771</c:v>
                </c:pt>
                <c:pt idx="559">
                  <c:v>0.4111924104939324</c:v>
                </c:pt>
                <c:pt idx="560">
                  <c:v>0.42261019653617038</c:v>
                </c:pt>
                <c:pt idx="561">
                  <c:v>0.40475399606989737</c:v>
                </c:pt>
                <c:pt idx="562">
                  <c:v>0.39110418496937549</c:v>
                </c:pt>
                <c:pt idx="563">
                  <c:v>0.3970210691989855</c:v>
                </c:pt>
                <c:pt idx="564">
                  <c:v>0.39331758394928729</c:v>
                </c:pt>
                <c:pt idx="565">
                  <c:v>0.36980216000422184</c:v>
                </c:pt>
                <c:pt idx="566">
                  <c:v>0.3651208056399764</c:v>
                </c:pt>
                <c:pt idx="567">
                  <c:v>0.38037556382691418</c:v>
                </c:pt>
                <c:pt idx="568">
                  <c:v>0.36361209329181787</c:v>
                </c:pt>
                <c:pt idx="569">
                  <c:v>0.36361209329181787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4F-409E-B052-DFBD52BC4BE6}"/>
            </c:ext>
          </c:extLst>
        </c:ser>
        <c:ser>
          <c:idx val="2"/>
          <c:order val="2"/>
          <c:tx>
            <c:strRef>
              <c:f>Sheet2!$J$2</c:f>
              <c:strCache>
                <c:ptCount val="1"/>
                <c:pt idx="0">
                  <c:v>나스닥</c:v>
                </c:pt>
              </c:strCache>
            </c:strRef>
          </c:tx>
          <c:spPr>
            <a:ln w="28575" cap="rnd">
              <a:solidFill>
                <a:srgbClr val="8DC8E8"/>
              </a:solidFill>
              <a:round/>
            </a:ln>
            <a:effectLst/>
          </c:spPr>
          <c:marker>
            <c:symbol val="none"/>
          </c:marker>
          <c:cat>
            <c:numRef>
              <c:f>Sheet2!$G$3:$G$607</c:f>
              <c:numCache>
                <c:formatCode>m/d/yyyy</c:formatCode>
                <c:ptCount val="605"/>
                <c:pt idx="0">
                  <c:v>43829</c:v>
                </c:pt>
                <c:pt idx="1">
                  <c:v>43830</c:v>
                </c:pt>
                <c:pt idx="2">
                  <c:v>43832</c:v>
                </c:pt>
                <c:pt idx="3">
                  <c:v>43833</c:v>
                </c:pt>
                <c:pt idx="4">
                  <c:v>43836</c:v>
                </c:pt>
                <c:pt idx="5">
                  <c:v>43837</c:v>
                </c:pt>
                <c:pt idx="6">
                  <c:v>43838</c:v>
                </c:pt>
                <c:pt idx="7">
                  <c:v>43839</c:v>
                </c:pt>
                <c:pt idx="8">
                  <c:v>43840</c:v>
                </c:pt>
                <c:pt idx="9">
                  <c:v>43843</c:v>
                </c:pt>
                <c:pt idx="10">
                  <c:v>43844</c:v>
                </c:pt>
                <c:pt idx="11">
                  <c:v>43845</c:v>
                </c:pt>
                <c:pt idx="12">
                  <c:v>43846</c:v>
                </c:pt>
                <c:pt idx="13">
                  <c:v>43847</c:v>
                </c:pt>
                <c:pt idx="14">
                  <c:v>43850</c:v>
                </c:pt>
                <c:pt idx="15">
                  <c:v>43851</c:v>
                </c:pt>
                <c:pt idx="16">
                  <c:v>43852</c:v>
                </c:pt>
                <c:pt idx="17">
                  <c:v>43853</c:v>
                </c:pt>
                <c:pt idx="18">
                  <c:v>43858</c:v>
                </c:pt>
                <c:pt idx="19">
                  <c:v>43859</c:v>
                </c:pt>
                <c:pt idx="20">
                  <c:v>43860</c:v>
                </c:pt>
                <c:pt idx="21">
                  <c:v>43861</c:v>
                </c:pt>
                <c:pt idx="22">
                  <c:v>43864</c:v>
                </c:pt>
                <c:pt idx="23">
                  <c:v>43865</c:v>
                </c:pt>
                <c:pt idx="24">
                  <c:v>43866</c:v>
                </c:pt>
                <c:pt idx="25">
                  <c:v>43867</c:v>
                </c:pt>
                <c:pt idx="26">
                  <c:v>43868</c:v>
                </c:pt>
                <c:pt idx="27">
                  <c:v>43871</c:v>
                </c:pt>
                <c:pt idx="28">
                  <c:v>43872</c:v>
                </c:pt>
                <c:pt idx="29">
                  <c:v>43873</c:v>
                </c:pt>
                <c:pt idx="30">
                  <c:v>43874</c:v>
                </c:pt>
                <c:pt idx="31">
                  <c:v>43875</c:v>
                </c:pt>
                <c:pt idx="32">
                  <c:v>43878</c:v>
                </c:pt>
                <c:pt idx="33">
                  <c:v>43879</c:v>
                </c:pt>
                <c:pt idx="34">
                  <c:v>43880</c:v>
                </c:pt>
                <c:pt idx="35">
                  <c:v>43881</c:v>
                </c:pt>
                <c:pt idx="36">
                  <c:v>43882</c:v>
                </c:pt>
                <c:pt idx="37">
                  <c:v>43885</c:v>
                </c:pt>
                <c:pt idx="38">
                  <c:v>43886</c:v>
                </c:pt>
                <c:pt idx="39">
                  <c:v>43887</c:v>
                </c:pt>
                <c:pt idx="40">
                  <c:v>43888</c:v>
                </c:pt>
                <c:pt idx="41">
                  <c:v>43889</c:v>
                </c:pt>
                <c:pt idx="42">
                  <c:v>43892</c:v>
                </c:pt>
                <c:pt idx="43">
                  <c:v>43893</c:v>
                </c:pt>
                <c:pt idx="44">
                  <c:v>43894</c:v>
                </c:pt>
                <c:pt idx="45">
                  <c:v>43895</c:v>
                </c:pt>
                <c:pt idx="46">
                  <c:v>43896</c:v>
                </c:pt>
                <c:pt idx="47">
                  <c:v>43899</c:v>
                </c:pt>
                <c:pt idx="48">
                  <c:v>43900</c:v>
                </c:pt>
                <c:pt idx="49">
                  <c:v>43901</c:v>
                </c:pt>
                <c:pt idx="50">
                  <c:v>43902</c:v>
                </c:pt>
                <c:pt idx="51">
                  <c:v>43903</c:v>
                </c:pt>
                <c:pt idx="52">
                  <c:v>43906</c:v>
                </c:pt>
                <c:pt idx="53">
                  <c:v>43907</c:v>
                </c:pt>
                <c:pt idx="54">
                  <c:v>43908</c:v>
                </c:pt>
                <c:pt idx="55">
                  <c:v>43909</c:v>
                </c:pt>
                <c:pt idx="56">
                  <c:v>43910</c:v>
                </c:pt>
                <c:pt idx="57">
                  <c:v>43913</c:v>
                </c:pt>
                <c:pt idx="58">
                  <c:v>43914</c:v>
                </c:pt>
                <c:pt idx="59">
                  <c:v>43915</c:v>
                </c:pt>
                <c:pt idx="60">
                  <c:v>43916</c:v>
                </c:pt>
                <c:pt idx="61">
                  <c:v>43917</c:v>
                </c:pt>
                <c:pt idx="62">
                  <c:v>43920</c:v>
                </c:pt>
                <c:pt idx="63">
                  <c:v>43921</c:v>
                </c:pt>
                <c:pt idx="64">
                  <c:v>43922</c:v>
                </c:pt>
                <c:pt idx="65">
                  <c:v>43923</c:v>
                </c:pt>
                <c:pt idx="66">
                  <c:v>43924</c:v>
                </c:pt>
                <c:pt idx="67">
                  <c:v>43927</c:v>
                </c:pt>
                <c:pt idx="68">
                  <c:v>43928</c:v>
                </c:pt>
                <c:pt idx="69">
                  <c:v>43929</c:v>
                </c:pt>
                <c:pt idx="70">
                  <c:v>43930</c:v>
                </c:pt>
                <c:pt idx="71">
                  <c:v>43931</c:v>
                </c:pt>
                <c:pt idx="72">
                  <c:v>43934</c:v>
                </c:pt>
                <c:pt idx="73">
                  <c:v>43935</c:v>
                </c:pt>
                <c:pt idx="74">
                  <c:v>43937</c:v>
                </c:pt>
                <c:pt idx="75">
                  <c:v>43938</c:v>
                </c:pt>
                <c:pt idx="76">
                  <c:v>43941</c:v>
                </c:pt>
                <c:pt idx="77">
                  <c:v>43942</c:v>
                </c:pt>
                <c:pt idx="78">
                  <c:v>43943</c:v>
                </c:pt>
                <c:pt idx="79">
                  <c:v>43944</c:v>
                </c:pt>
                <c:pt idx="80">
                  <c:v>43945</c:v>
                </c:pt>
                <c:pt idx="81">
                  <c:v>43948</c:v>
                </c:pt>
                <c:pt idx="82">
                  <c:v>43949</c:v>
                </c:pt>
                <c:pt idx="83">
                  <c:v>43950</c:v>
                </c:pt>
                <c:pt idx="84">
                  <c:v>43955</c:v>
                </c:pt>
                <c:pt idx="85">
                  <c:v>43957</c:v>
                </c:pt>
                <c:pt idx="86">
                  <c:v>43958</c:v>
                </c:pt>
                <c:pt idx="87">
                  <c:v>43959</c:v>
                </c:pt>
                <c:pt idx="88">
                  <c:v>43962</c:v>
                </c:pt>
                <c:pt idx="89">
                  <c:v>43963</c:v>
                </c:pt>
                <c:pt idx="90">
                  <c:v>43964</c:v>
                </c:pt>
                <c:pt idx="91">
                  <c:v>43965</c:v>
                </c:pt>
                <c:pt idx="92">
                  <c:v>43966</c:v>
                </c:pt>
                <c:pt idx="93">
                  <c:v>43969</c:v>
                </c:pt>
                <c:pt idx="94">
                  <c:v>43970</c:v>
                </c:pt>
                <c:pt idx="95">
                  <c:v>43971</c:v>
                </c:pt>
                <c:pt idx="96">
                  <c:v>43972</c:v>
                </c:pt>
                <c:pt idx="97">
                  <c:v>43973</c:v>
                </c:pt>
                <c:pt idx="98">
                  <c:v>43976</c:v>
                </c:pt>
                <c:pt idx="99">
                  <c:v>43977</c:v>
                </c:pt>
                <c:pt idx="100">
                  <c:v>43978</c:v>
                </c:pt>
                <c:pt idx="101">
                  <c:v>43979</c:v>
                </c:pt>
                <c:pt idx="102">
                  <c:v>43980</c:v>
                </c:pt>
                <c:pt idx="103">
                  <c:v>43983</c:v>
                </c:pt>
                <c:pt idx="104">
                  <c:v>43984</c:v>
                </c:pt>
                <c:pt idx="105">
                  <c:v>43985</c:v>
                </c:pt>
                <c:pt idx="106">
                  <c:v>43986</c:v>
                </c:pt>
                <c:pt idx="107">
                  <c:v>43987</c:v>
                </c:pt>
                <c:pt idx="108">
                  <c:v>43990</c:v>
                </c:pt>
                <c:pt idx="109">
                  <c:v>43991</c:v>
                </c:pt>
                <c:pt idx="110">
                  <c:v>43992</c:v>
                </c:pt>
                <c:pt idx="111">
                  <c:v>43993</c:v>
                </c:pt>
                <c:pt idx="112">
                  <c:v>43994</c:v>
                </c:pt>
                <c:pt idx="113">
                  <c:v>43997</c:v>
                </c:pt>
                <c:pt idx="114">
                  <c:v>43998</c:v>
                </c:pt>
                <c:pt idx="115">
                  <c:v>43999</c:v>
                </c:pt>
                <c:pt idx="116">
                  <c:v>44000</c:v>
                </c:pt>
                <c:pt idx="117">
                  <c:v>44001</c:v>
                </c:pt>
                <c:pt idx="118">
                  <c:v>44004</c:v>
                </c:pt>
                <c:pt idx="119">
                  <c:v>44005</c:v>
                </c:pt>
                <c:pt idx="120">
                  <c:v>44006</c:v>
                </c:pt>
                <c:pt idx="121">
                  <c:v>44007</c:v>
                </c:pt>
                <c:pt idx="122">
                  <c:v>44008</c:v>
                </c:pt>
                <c:pt idx="123">
                  <c:v>44011</c:v>
                </c:pt>
                <c:pt idx="124">
                  <c:v>44012</c:v>
                </c:pt>
                <c:pt idx="125">
                  <c:v>44013</c:v>
                </c:pt>
                <c:pt idx="126">
                  <c:v>44014</c:v>
                </c:pt>
                <c:pt idx="127">
                  <c:v>44015</c:v>
                </c:pt>
                <c:pt idx="128">
                  <c:v>44018</c:v>
                </c:pt>
                <c:pt idx="129">
                  <c:v>44019</c:v>
                </c:pt>
                <c:pt idx="130">
                  <c:v>44020</c:v>
                </c:pt>
                <c:pt idx="131">
                  <c:v>44021</c:v>
                </c:pt>
                <c:pt idx="132">
                  <c:v>44022</c:v>
                </c:pt>
                <c:pt idx="133">
                  <c:v>44025</c:v>
                </c:pt>
                <c:pt idx="134">
                  <c:v>44026</c:v>
                </c:pt>
                <c:pt idx="135">
                  <c:v>44027</c:v>
                </c:pt>
                <c:pt idx="136">
                  <c:v>44028</c:v>
                </c:pt>
                <c:pt idx="137">
                  <c:v>44029</c:v>
                </c:pt>
                <c:pt idx="138">
                  <c:v>44032</c:v>
                </c:pt>
                <c:pt idx="139">
                  <c:v>44033</c:v>
                </c:pt>
                <c:pt idx="140">
                  <c:v>44034</c:v>
                </c:pt>
                <c:pt idx="141">
                  <c:v>44035</c:v>
                </c:pt>
                <c:pt idx="142">
                  <c:v>44036</c:v>
                </c:pt>
                <c:pt idx="143">
                  <c:v>44039</c:v>
                </c:pt>
                <c:pt idx="144">
                  <c:v>44040</c:v>
                </c:pt>
                <c:pt idx="145">
                  <c:v>44041</c:v>
                </c:pt>
                <c:pt idx="146">
                  <c:v>44042</c:v>
                </c:pt>
                <c:pt idx="147">
                  <c:v>44043</c:v>
                </c:pt>
                <c:pt idx="148">
                  <c:v>44046</c:v>
                </c:pt>
                <c:pt idx="149">
                  <c:v>44047</c:v>
                </c:pt>
                <c:pt idx="150">
                  <c:v>44048</c:v>
                </c:pt>
                <c:pt idx="151">
                  <c:v>44049</c:v>
                </c:pt>
                <c:pt idx="152">
                  <c:v>44050</c:v>
                </c:pt>
                <c:pt idx="153">
                  <c:v>44053</c:v>
                </c:pt>
                <c:pt idx="154">
                  <c:v>44054</c:v>
                </c:pt>
                <c:pt idx="155">
                  <c:v>44055</c:v>
                </c:pt>
                <c:pt idx="156">
                  <c:v>44056</c:v>
                </c:pt>
                <c:pt idx="157">
                  <c:v>44057</c:v>
                </c:pt>
                <c:pt idx="158">
                  <c:v>44061</c:v>
                </c:pt>
                <c:pt idx="159">
                  <c:v>44062</c:v>
                </c:pt>
                <c:pt idx="160">
                  <c:v>44063</c:v>
                </c:pt>
                <c:pt idx="161">
                  <c:v>44064</c:v>
                </c:pt>
                <c:pt idx="162">
                  <c:v>44067</c:v>
                </c:pt>
                <c:pt idx="163">
                  <c:v>44068</c:v>
                </c:pt>
                <c:pt idx="164">
                  <c:v>44069</c:v>
                </c:pt>
                <c:pt idx="165">
                  <c:v>44070</c:v>
                </c:pt>
                <c:pt idx="166">
                  <c:v>44071</c:v>
                </c:pt>
                <c:pt idx="167">
                  <c:v>44074</c:v>
                </c:pt>
                <c:pt idx="168">
                  <c:v>44075</c:v>
                </c:pt>
                <c:pt idx="169">
                  <c:v>44076</c:v>
                </c:pt>
                <c:pt idx="170">
                  <c:v>44077</c:v>
                </c:pt>
                <c:pt idx="171">
                  <c:v>44078</c:v>
                </c:pt>
                <c:pt idx="172">
                  <c:v>44081</c:v>
                </c:pt>
                <c:pt idx="173">
                  <c:v>44082</c:v>
                </c:pt>
                <c:pt idx="174">
                  <c:v>44083</c:v>
                </c:pt>
                <c:pt idx="175">
                  <c:v>44084</c:v>
                </c:pt>
                <c:pt idx="176">
                  <c:v>44085</c:v>
                </c:pt>
                <c:pt idx="177">
                  <c:v>44088</c:v>
                </c:pt>
                <c:pt idx="178">
                  <c:v>44089</c:v>
                </c:pt>
                <c:pt idx="179">
                  <c:v>44090</c:v>
                </c:pt>
                <c:pt idx="180">
                  <c:v>44091</c:v>
                </c:pt>
                <c:pt idx="181">
                  <c:v>44092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44102</c:v>
                </c:pt>
                <c:pt idx="188">
                  <c:v>44103</c:v>
                </c:pt>
                <c:pt idx="189">
                  <c:v>44109</c:v>
                </c:pt>
                <c:pt idx="190">
                  <c:v>44110</c:v>
                </c:pt>
                <c:pt idx="191">
                  <c:v>44111</c:v>
                </c:pt>
                <c:pt idx="192">
                  <c:v>44112</c:v>
                </c:pt>
                <c:pt idx="193">
                  <c:v>44116</c:v>
                </c:pt>
                <c:pt idx="194">
                  <c:v>44117</c:v>
                </c:pt>
                <c:pt idx="195">
                  <c:v>44118</c:v>
                </c:pt>
                <c:pt idx="196">
                  <c:v>44119</c:v>
                </c:pt>
                <c:pt idx="197">
                  <c:v>44120</c:v>
                </c:pt>
                <c:pt idx="198">
                  <c:v>44123</c:v>
                </c:pt>
                <c:pt idx="199">
                  <c:v>44124</c:v>
                </c:pt>
                <c:pt idx="200">
                  <c:v>44125</c:v>
                </c:pt>
                <c:pt idx="201">
                  <c:v>44126</c:v>
                </c:pt>
                <c:pt idx="202">
                  <c:v>44127</c:v>
                </c:pt>
                <c:pt idx="203">
                  <c:v>44130</c:v>
                </c:pt>
                <c:pt idx="204">
                  <c:v>44131</c:v>
                </c:pt>
                <c:pt idx="205">
                  <c:v>44132</c:v>
                </c:pt>
                <c:pt idx="206">
                  <c:v>44133</c:v>
                </c:pt>
                <c:pt idx="207">
                  <c:v>44134</c:v>
                </c:pt>
                <c:pt idx="208">
                  <c:v>44137</c:v>
                </c:pt>
                <c:pt idx="209">
                  <c:v>44138</c:v>
                </c:pt>
                <c:pt idx="210">
                  <c:v>44139</c:v>
                </c:pt>
                <c:pt idx="211">
                  <c:v>44140</c:v>
                </c:pt>
                <c:pt idx="212">
                  <c:v>44141</c:v>
                </c:pt>
                <c:pt idx="213">
                  <c:v>44144</c:v>
                </c:pt>
                <c:pt idx="214">
                  <c:v>44145</c:v>
                </c:pt>
                <c:pt idx="215">
                  <c:v>44146</c:v>
                </c:pt>
                <c:pt idx="216">
                  <c:v>44147</c:v>
                </c:pt>
                <c:pt idx="217">
                  <c:v>44148</c:v>
                </c:pt>
                <c:pt idx="218">
                  <c:v>44151</c:v>
                </c:pt>
                <c:pt idx="219">
                  <c:v>44152</c:v>
                </c:pt>
                <c:pt idx="220">
                  <c:v>44153</c:v>
                </c:pt>
                <c:pt idx="221">
                  <c:v>44154</c:v>
                </c:pt>
                <c:pt idx="222">
                  <c:v>44155</c:v>
                </c:pt>
                <c:pt idx="223">
                  <c:v>44158</c:v>
                </c:pt>
                <c:pt idx="224">
                  <c:v>44159</c:v>
                </c:pt>
                <c:pt idx="225">
                  <c:v>44160</c:v>
                </c:pt>
                <c:pt idx="226">
                  <c:v>44161</c:v>
                </c:pt>
                <c:pt idx="227">
                  <c:v>44162</c:v>
                </c:pt>
                <c:pt idx="228">
                  <c:v>44165</c:v>
                </c:pt>
                <c:pt idx="229">
                  <c:v>44166</c:v>
                </c:pt>
                <c:pt idx="230">
                  <c:v>44167</c:v>
                </c:pt>
                <c:pt idx="231">
                  <c:v>44168</c:v>
                </c:pt>
                <c:pt idx="232">
                  <c:v>44169</c:v>
                </c:pt>
                <c:pt idx="233">
                  <c:v>44172</c:v>
                </c:pt>
                <c:pt idx="234">
                  <c:v>44173</c:v>
                </c:pt>
                <c:pt idx="235">
                  <c:v>44174</c:v>
                </c:pt>
                <c:pt idx="236">
                  <c:v>44175</c:v>
                </c:pt>
                <c:pt idx="237">
                  <c:v>44176</c:v>
                </c:pt>
                <c:pt idx="238">
                  <c:v>44179</c:v>
                </c:pt>
                <c:pt idx="239">
                  <c:v>44180</c:v>
                </c:pt>
                <c:pt idx="240">
                  <c:v>44181</c:v>
                </c:pt>
                <c:pt idx="241">
                  <c:v>44182</c:v>
                </c:pt>
                <c:pt idx="242">
                  <c:v>44183</c:v>
                </c:pt>
                <c:pt idx="243">
                  <c:v>44186</c:v>
                </c:pt>
                <c:pt idx="244">
                  <c:v>44187</c:v>
                </c:pt>
                <c:pt idx="245">
                  <c:v>44188</c:v>
                </c:pt>
                <c:pt idx="246">
                  <c:v>44189</c:v>
                </c:pt>
                <c:pt idx="247">
                  <c:v>44193</c:v>
                </c:pt>
                <c:pt idx="248">
                  <c:v>44194</c:v>
                </c:pt>
                <c:pt idx="249">
                  <c:v>44195</c:v>
                </c:pt>
                <c:pt idx="250">
                  <c:v>44196</c:v>
                </c:pt>
                <c:pt idx="251">
                  <c:v>44200</c:v>
                </c:pt>
                <c:pt idx="252">
                  <c:v>44201</c:v>
                </c:pt>
                <c:pt idx="253">
                  <c:v>44202</c:v>
                </c:pt>
                <c:pt idx="254">
                  <c:v>44203</c:v>
                </c:pt>
                <c:pt idx="255">
                  <c:v>44204</c:v>
                </c:pt>
                <c:pt idx="256">
                  <c:v>44207</c:v>
                </c:pt>
                <c:pt idx="257">
                  <c:v>44208</c:v>
                </c:pt>
                <c:pt idx="258">
                  <c:v>44209</c:v>
                </c:pt>
                <c:pt idx="259">
                  <c:v>44210</c:v>
                </c:pt>
                <c:pt idx="260">
                  <c:v>44211</c:v>
                </c:pt>
                <c:pt idx="261">
                  <c:v>44214</c:v>
                </c:pt>
                <c:pt idx="262">
                  <c:v>44215</c:v>
                </c:pt>
                <c:pt idx="263">
                  <c:v>44216</c:v>
                </c:pt>
                <c:pt idx="264">
                  <c:v>44217</c:v>
                </c:pt>
                <c:pt idx="265">
                  <c:v>44218</c:v>
                </c:pt>
                <c:pt idx="266">
                  <c:v>44221</c:v>
                </c:pt>
                <c:pt idx="267">
                  <c:v>44222</c:v>
                </c:pt>
                <c:pt idx="268">
                  <c:v>44223</c:v>
                </c:pt>
                <c:pt idx="269">
                  <c:v>44224</c:v>
                </c:pt>
                <c:pt idx="270">
                  <c:v>44225</c:v>
                </c:pt>
                <c:pt idx="271">
                  <c:v>44228</c:v>
                </c:pt>
                <c:pt idx="272">
                  <c:v>44229</c:v>
                </c:pt>
                <c:pt idx="273">
                  <c:v>44230</c:v>
                </c:pt>
                <c:pt idx="274">
                  <c:v>44231</c:v>
                </c:pt>
                <c:pt idx="275">
                  <c:v>44232</c:v>
                </c:pt>
                <c:pt idx="276">
                  <c:v>44235</c:v>
                </c:pt>
                <c:pt idx="277">
                  <c:v>44236</c:v>
                </c:pt>
                <c:pt idx="278">
                  <c:v>44237</c:v>
                </c:pt>
                <c:pt idx="279">
                  <c:v>44242</c:v>
                </c:pt>
                <c:pt idx="280">
                  <c:v>44243</c:v>
                </c:pt>
                <c:pt idx="281">
                  <c:v>44244</c:v>
                </c:pt>
                <c:pt idx="282">
                  <c:v>44245</c:v>
                </c:pt>
                <c:pt idx="283">
                  <c:v>44246</c:v>
                </c:pt>
                <c:pt idx="284">
                  <c:v>44249</c:v>
                </c:pt>
                <c:pt idx="285">
                  <c:v>44250</c:v>
                </c:pt>
                <c:pt idx="286">
                  <c:v>44251</c:v>
                </c:pt>
                <c:pt idx="287">
                  <c:v>44252</c:v>
                </c:pt>
                <c:pt idx="288">
                  <c:v>44253</c:v>
                </c:pt>
                <c:pt idx="289">
                  <c:v>44257</c:v>
                </c:pt>
                <c:pt idx="290">
                  <c:v>44258</c:v>
                </c:pt>
                <c:pt idx="291">
                  <c:v>44259</c:v>
                </c:pt>
                <c:pt idx="292">
                  <c:v>44260</c:v>
                </c:pt>
                <c:pt idx="293">
                  <c:v>44263</c:v>
                </c:pt>
                <c:pt idx="294">
                  <c:v>44264</c:v>
                </c:pt>
                <c:pt idx="295">
                  <c:v>44265</c:v>
                </c:pt>
                <c:pt idx="296">
                  <c:v>44266</c:v>
                </c:pt>
                <c:pt idx="297">
                  <c:v>44267</c:v>
                </c:pt>
                <c:pt idx="298">
                  <c:v>44270</c:v>
                </c:pt>
                <c:pt idx="299">
                  <c:v>44271</c:v>
                </c:pt>
                <c:pt idx="300">
                  <c:v>44272</c:v>
                </c:pt>
                <c:pt idx="301">
                  <c:v>44273</c:v>
                </c:pt>
                <c:pt idx="302">
                  <c:v>44274</c:v>
                </c:pt>
                <c:pt idx="303">
                  <c:v>44277</c:v>
                </c:pt>
                <c:pt idx="304">
                  <c:v>44278</c:v>
                </c:pt>
                <c:pt idx="305">
                  <c:v>44279</c:v>
                </c:pt>
                <c:pt idx="306">
                  <c:v>44280</c:v>
                </c:pt>
                <c:pt idx="307">
                  <c:v>44281</c:v>
                </c:pt>
                <c:pt idx="308">
                  <c:v>44284</c:v>
                </c:pt>
                <c:pt idx="309">
                  <c:v>44285</c:v>
                </c:pt>
                <c:pt idx="310">
                  <c:v>44286</c:v>
                </c:pt>
                <c:pt idx="311">
                  <c:v>44287</c:v>
                </c:pt>
                <c:pt idx="312">
                  <c:v>44288</c:v>
                </c:pt>
                <c:pt idx="313">
                  <c:v>44291</c:v>
                </c:pt>
                <c:pt idx="314">
                  <c:v>44292</c:v>
                </c:pt>
                <c:pt idx="315">
                  <c:v>44293</c:v>
                </c:pt>
                <c:pt idx="316">
                  <c:v>44294</c:v>
                </c:pt>
                <c:pt idx="317">
                  <c:v>44295</c:v>
                </c:pt>
                <c:pt idx="318">
                  <c:v>44298</c:v>
                </c:pt>
                <c:pt idx="319">
                  <c:v>44299</c:v>
                </c:pt>
                <c:pt idx="320">
                  <c:v>44300</c:v>
                </c:pt>
                <c:pt idx="321">
                  <c:v>44301</c:v>
                </c:pt>
                <c:pt idx="322">
                  <c:v>44302</c:v>
                </c:pt>
                <c:pt idx="323">
                  <c:v>44305</c:v>
                </c:pt>
                <c:pt idx="324">
                  <c:v>44306</c:v>
                </c:pt>
                <c:pt idx="325">
                  <c:v>44307</c:v>
                </c:pt>
                <c:pt idx="326">
                  <c:v>44308</c:v>
                </c:pt>
                <c:pt idx="327">
                  <c:v>44309</c:v>
                </c:pt>
                <c:pt idx="328">
                  <c:v>44312</c:v>
                </c:pt>
                <c:pt idx="329">
                  <c:v>44313</c:v>
                </c:pt>
                <c:pt idx="330">
                  <c:v>44314</c:v>
                </c:pt>
                <c:pt idx="331">
                  <c:v>44315</c:v>
                </c:pt>
                <c:pt idx="332">
                  <c:v>44316</c:v>
                </c:pt>
                <c:pt idx="333">
                  <c:v>44319</c:v>
                </c:pt>
                <c:pt idx="334">
                  <c:v>44320</c:v>
                </c:pt>
                <c:pt idx="335">
                  <c:v>44322</c:v>
                </c:pt>
                <c:pt idx="336">
                  <c:v>44323</c:v>
                </c:pt>
                <c:pt idx="337">
                  <c:v>44326</c:v>
                </c:pt>
                <c:pt idx="338">
                  <c:v>44327</c:v>
                </c:pt>
                <c:pt idx="339">
                  <c:v>44328</c:v>
                </c:pt>
                <c:pt idx="340">
                  <c:v>44329</c:v>
                </c:pt>
                <c:pt idx="341">
                  <c:v>44330</c:v>
                </c:pt>
                <c:pt idx="342">
                  <c:v>44333</c:v>
                </c:pt>
                <c:pt idx="343">
                  <c:v>44334</c:v>
                </c:pt>
                <c:pt idx="344">
                  <c:v>44336</c:v>
                </c:pt>
                <c:pt idx="345">
                  <c:v>44337</c:v>
                </c:pt>
                <c:pt idx="346">
                  <c:v>44340</c:v>
                </c:pt>
                <c:pt idx="347">
                  <c:v>44341</c:v>
                </c:pt>
                <c:pt idx="348">
                  <c:v>44342</c:v>
                </c:pt>
                <c:pt idx="349">
                  <c:v>44343</c:v>
                </c:pt>
                <c:pt idx="350">
                  <c:v>44344</c:v>
                </c:pt>
                <c:pt idx="351">
                  <c:v>44347</c:v>
                </c:pt>
                <c:pt idx="352">
                  <c:v>44348</c:v>
                </c:pt>
                <c:pt idx="353">
                  <c:v>44349</c:v>
                </c:pt>
                <c:pt idx="354">
                  <c:v>44350</c:v>
                </c:pt>
                <c:pt idx="355">
                  <c:v>44351</c:v>
                </c:pt>
                <c:pt idx="356">
                  <c:v>44354</c:v>
                </c:pt>
                <c:pt idx="357">
                  <c:v>44355</c:v>
                </c:pt>
                <c:pt idx="358">
                  <c:v>44356</c:v>
                </c:pt>
                <c:pt idx="359">
                  <c:v>44357</c:v>
                </c:pt>
                <c:pt idx="360">
                  <c:v>44358</c:v>
                </c:pt>
                <c:pt idx="361">
                  <c:v>44361</c:v>
                </c:pt>
                <c:pt idx="362">
                  <c:v>44362</c:v>
                </c:pt>
                <c:pt idx="363">
                  <c:v>44363</c:v>
                </c:pt>
                <c:pt idx="364">
                  <c:v>44364</c:v>
                </c:pt>
                <c:pt idx="365">
                  <c:v>44365</c:v>
                </c:pt>
                <c:pt idx="366">
                  <c:v>44368</c:v>
                </c:pt>
                <c:pt idx="367">
                  <c:v>44369</c:v>
                </c:pt>
                <c:pt idx="368">
                  <c:v>44370</c:v>
                </c:pt>
                <c:pt idx="369">
                  <c:v>44371</c:v>
                </c:pt>
                <c:pt idx="370">
                  <c:v>44372</c:v>
                </c:pt>
                <c:pt idx="371">
                  <c:v>44375</c:v>
                </c:pt>
                <c:pt idx="372">
                  <c:v>44376</c:v>
                </c:pt>
                <c:pt idx="373">
                  <c:v>44377</c:v>
                </c:pt>
                <c:pt idx="374">
                  <c:v>44378</c:v>
                </c:pt>
                <c:pt idx="375">
                  <c:v>44379</c:v>
                </c:pt>
                <c:pt idx="376">
                  <c:v>44382</c:v>
                </c:pt>
                <c:pt idx="377">
                  <c:v>44383</c:v>
                </c:pt>
                <c:pt idx="378">
                  <c:v>44384</c:v>
                </c:pt>
                <c:pt idx="379">
                  <c:v>44385</c:v>
                </c:pt>
                <c:pt idx="380">
                  <c:v>44386</c:v>
                </c:pt>
                <c:pt idx="381">
                  <c:v>44389</c:v>
                </c:pt>
                <c:pt idx="382">
                  <c:v>44390</c:v>
                </c:pt>
                <c:pt idx="383">
                  <c:v>44391</c:v>
                </c:pt>
                <c:pt idx="384">
                  <c:v>44392</c:v>
                </c:pt>
                <c:pt idx="385">
                  <c:v>44393</c:v>
                </c:pt>
                <c:pt idx="386">
                  <c:v>44396</c:v>
                </c:pt>
                <c:pt idx="387">
                  <c:v>44397</c:v>
                </c:pt>
                <c:pt idx="388">
                  <c:v>44398</c:v>
                </c:pt>
                <c:pt idx="389">
                  <c:v>44399</c:v>
                </c:pt>
                <c:pt idx="390">
                  <c:v>44400</c:v>
                </c:pt>
                <c:pt idx="391">
                  <c:v>44403</c:v>
                </c:pt>
                <c:pt idx="392">
                  <c:v>44404</c:v>
                </c:pt>
                <c:pt idx="393">
                  <c:v>44405</c:v>
                </c:pt>
                <c:pt idx="394">
                  <c:v>44406</c:v>
                </c:pt>
                <c:pt idx="395">
                  <c:v>44407</c:v>
                </c:pt>
                <c:pt idx="396">
                  <c:v>44410</c:v>
                </c:pt>
                <c:pt idx="397">
                  <c:v>44411</c:v>
                </c:pt>
                <c:pt idx="398">
                  <c:v>44412</c:v>
                </c:pt>
                <c:pt idx="399">
                  <c:v>44413</c:v>
                </c:pt>
                <c:pt idx="400">
                  <c:v>44414</c:v>
                </c:pt>
                <c:pt idx="401">
                  <c:v>44417</c:v>
                </c:pt>
                <c:pt idx="402">
                  <c:v>44418</c:v>
                </c:pt>
                <c:pt idx="403">
                  <c:v>44419</c:v>
                </c:pt>
                <c:pt idx="404">
                  <c:v>44420</c:v>
                </c:pt>
                <c:pt idx="405">
                  <c:v>44421</c:v>
                </c:pt>
                <c:pt idx="406">
                  <c:v>44425</c:v>
                </c:pt>
                <c:pt idx="407">
                  <c:v>44426</c:v>
                </c:pt>
                <c:pt idx="408">
                  <c:v>44427</c:v>
                </c:pt>
                <c:pt idx="409">
                  <c:v>44428</c:v>
                </c:pt>
                <c:pt idx="410">
                  <c:v>44431</c:v>
                </c:pt>
                <c:pt idx="411">
                  <c:v>44432</c:v>
                </c:pt>
                <c:pt idx="412">
                  <c:v>44433</c:v>
                </c:pt>
                <c:pt idx="413">
                  <c:v>44434</c:v>
                </c:pt>
                <c:pt idx="414">
                  <c:v>44435</c:v>
                </c:pt>
                <c:pt idx="415">
                  <c:v>44438</c:v>
                </c:pt>
                <c:pt idx="416">
                  <c:v>44439</c:v>
                </c:pt>
                <c:pt idx="417">
                  <c:v>44440</c:v>
                </c:pt>
                <c:pt idx="418">
                  <c:v>44441</c:v>
                </c:pt>
                <c:pt idx="419">
                  <c:v>44442</c:v>
                </c:pt>
                <c:pt idx="420">
                  <c:v>44445</c:v>
                </c:pt>
                <c:pt idx="421">
                  <c:v>44446</c:v>
                </c:pt>
                <c:pt idx="422">
                  <c:v>44447</c:v>
                </c:pt>
                <c:pt idx="423">
                  <c:v>44448</c:v>
                </c:pt>
                <c:pt idx="424">
                  <c:v>44449</c:v>
                </c:pt>
                <c:pt idx="425">
                  <c:v>44452</c:v>
                </c:pt>
                <c:pt idx="426">
                  <c:v>44453</c:v>
                </c:pt>
                <c:pt idx="427">
                  <c:v>44454</c:v>
                </c:pt>
                <c:pt idx="428">
                  <c:v>44455</c:v>
                </c:pt>
                <c:pt idx="429">
                  <c:v>44456</c:v>
                </c:pt>
                <c:pt idx="430">
                  <c:v>44462</c:v>
                </c:pt>
                <c:pt idx="431">
                  <c:v>44463</c:v>
                </c:pt>
                <c:pt idx="432">
                  <c:v>44466</c:v>
                </c:pt>
                <c:pt idx="433">
                  <c:v>44467</c:v>
                </c:pt>
                <c:pt idx="434">
                  <c:v>44468</c:v>
                </c:pt>
                <c:pt idx="435">
                  <c:v>44469</c:v>
                </c:pt>
                <c:pt idx="436">
                  <c:v>44470</c:v>
                </c:pt>
                <c:pt idx="437">
                  <c:v>44474</c:v>
                </c:pt>
                <c:pt idx="438">
                  <c:v>44475</c:v>
                </c:pt>
                <c:pt idx="439">
                  <c:v>44476</c:v>
                </c:pt>
                <c:pt idx="440">
                  <c:v>44477</c:v>
                </c:pt>
                <c:pt idx="441">
                  <c:v>44481</c:v>
                </c:pt>
                <c:pt idx="442">
                  <c:v>44482</c:v>
                </c:pt>
                <c:pt idx="443">
                  <c:v>44483</c:v>
                </c:pt>
                <c:pt idx="444">
                  <c:v>44484</c:v>
                </c:pt>
                <c:pt idx="445">
                  <c:v>44487</c:v>
                </c:pt>
                <c:pt idx="446">
                  <c:v>44488</c:v>
                </c:pt>
                <c:pt idx="447">
                  <c:v>44489</c:v>
                </c:pt>
                <c:pt idx="448">
                  <c:v>44490</c:v>
                </c:pt>
                <c:pt idx="449">
                  <c:v>44491</c:v>
                </c:pt>
                <c:pt idx="450">
                  <c:v>44494</c:v>
                </c:pt>
                <c:pt idx="451">
                  <c:v>44495</c:v>
                </c:pt>
                <c:pt idx="452">
                  <c:v>44496</c:v>
                </c:pt>
                <c:pt idx="453">
                  <c:v>44497</c:v>
                </c:pt>
                <c:pt idx="454">
                  <c:v>44498</c:v>
                </c:pt>
                <c:pt idx="455">
                  <c:v>44501</c:v>
                </c:pt>
                <c:pt idx="456">
                  <c:v>44502</c:v>
                </c:pt>
                <c:pt idx="457">
                  <c:v>44503</c:v>
                </c:pt>
                <c:pt idx="458">
                  <c:v>44504</c:v>
                </c:pt>
                <c:pt idx="459">
                  <c:v>44505</c:v>
                </c:pt>
                <c:pt idx="460">
                  <c:v>44508</c:v>
                </c:pt>
                <c:pt idx="461">
                  <c:v>44509</c:v>
                </c:pt>
                <c:pt idx="462">
                  <c:v>44510</c:v>
                </c:pt>
                <c:pt idx="463">
                  <c:v>44511</c:v>
                </c:pt>
                <c:pt idx="464">
                  <c:v>44512</c:v>
                </c:pt>
                <c:pt idx="465">
                  <c:v>44515</c:v>
                </c:pt>
                <c:pt idx="466">
                  <c:v>44516</c:v>
                </c:pt>
                <c:pt idx="467">
                  <c:v>44517</c:v>
                </c:pt>
                <c:pt idx="468">
                  <c:v>44518</c:v>
                </c:pt>
                <c:pt idx="469">
                  <c:v>44519</c:v>
                </c:pt>
                <c:pt idx="470">
                  <c:v>44522</c:v>
                </c:pt>
                <c:pt idx="471">
                  <c:v>44523</c:v>
                </c:pt>
                <c:pt idx="472">
                  <c:v>44524</c:v>
                </c:pt>
                <c:pt idx="473">
                  <c:v>44525</c:v>
                </c:pt>
                <c:pt idx="474">
                  <c:v>44526</c:v>
                </c:pt>
                <c:pt idx="475">
                  <c:v>44529</c:v>
                </c:pt>
                <c:pt idx="476">
                  <c:v>44530</c:v>
                </c:pt>
                <c:pt idx="477">
                  <c:v>44531</c:v>
                </c:pt>
                <c:pt idx="478">
                  <c:v>44532</c:v>
                </c:pt>
                <c:pt idx="479">
                  <c:v>44533</c:v>
                </c:pt>
                <c:pt idx="480">
                  <c:v>44536</c:v>
                </c:pt>
                <c:pt idx="481">
                  <c:v>44537</c:v>
                </c:pt>
                <c:pt idx="482">
                  <c:v>44538</c:v>
                </c:pt>
                <c:pt idx="483">
                  <c:v>44539</c:v>
                </c:pt>
                <c:pt idx="484">
                  <c:v>44540</c:v>
                </c:pt>
                <c:pt idx="485">
                  <c:v>44543</c:v>
                </c:pt>
                <c:pt idx="486">
                  <c:v>44544</c:v>
                </c:pt>
                <c:pt idx="487">
                  <c:v>44545</c:v>
                </c:pt>
                <c:pt idx="488">
                  <c:v>44546</c:v>
                </c:pt>
                <c:pt idx="489">
                  <c:v>44547</c:v>
                </c:pt>
                <c:pt idx="490">
                  <c:v>44550</c:v>
                </c:pt>
                <c:pt idx="491">
                  <c:v>44551</c:v>
                </c:pt>
                <c:pt idx="492">
                  <c:v>44552</c:v>
                </c:pt>
                <c:pt idx="493">
                  <c:v>44553</c:v>
                </c:pt>
                <c:pt idx="494">
                  <c:v>44554</c:v>
                </c:pt>
                <c:pt idx="495">
                  <c:v>44557</c:v>
                </c:pt>
                <c:pt idx="496">
                  <c:v>44558</c:v>
                </c:pt>
                <c:pt idx="497">
                  <c:v>44559</c:v>
                </c:pt>
                <c:pt idx="498">
                  <c:v>44560</c:v>
                </c:pt>
                <c:pt idx="499">
                  <c:v>44561</c:v>
                </c:pt>
                <c:pt idx="500">
                  <c:v>44564</c:v>
                </c:pt>
                <c:pt idx="501">
                  <c:v>44565</c:v>
                </c:pt>
                <c:pt idx="502">
                  <c:v>44566</c:v>
                </c:pt>
                <c:pt idx="503">
                  <c:v>44567</c:v>
                </c:pt>
                <c:pt idx="504">
                  <c:v>44568</c:v>
                </c:pt>
                <c:pt idx="505">
                  <c:v>44571</c:v>
                </c:pt>
                <c:pt idx="506">
                  <c:v>44572</c:v>
                </c:pt>
                <c:pt idx="507">
                  <c:v>44573</c:v>
                </c:pt>
                <c:pt idx="508">
                  <c:v>44574</c:v>
                </c:pt>
                <c:pt idx="509">
                  <c:v>44575</c:v>
                </c:pt>
                <c:pt idx="510">
                  <c:v>44578</c:v>
                </c:pt>
                <c:pt idx="511">
                  <c:v>44579</c:v>
                </c:pt>
                <c:pt idx="512">
                  <c:v>44580</c:v>
                </c:pt>
                <c:pt idx="513">
                  <c:v>44581</c:v>
                </c:pt>
                <c:pt idx="514">
                  <c:v>44582</c:v>
                </c:pt>
                <c:pt idx="515">
                  <c:v>44585</c:v>
                </c:pt>
                <c:pt idx="516">
                  <c:v>44586</c:v>
                </c:pt>
                <c:pt idx="517">
                  <c:v>44587</c:v>
                </c:pt>
                <c:pt idx="518">
                  <c:v>44588</c:v>
                </c:pt>
                <c:pt idx="519">
                  <c:v>44589</c:v>
                </c:pt>
                <c:pt idx="520">
                  <c:v>44595</c:v>
                </c:pt>
                <c:pt idx="521">
                  <c:v>44596</c:v>
                </c:pt>
                <c:pt idx="522">
                  <c:v>44599</c:v>
                </c:pt>
                <c:pt idx="523">
                  <c:v>44600</c:v>
                </c:pt>
                <c:pt idx="524">
                  <c:v>44601</c:v>
                </c:pt>
                <c:pt idx="525">
                  <c:v>44602</c:v>
                </c:pt>
                <c:pt idx="526">
                  <c:v>44603</c:v>
                </c:pt>
                <c:pt idx="527">
                  <c:v>44606</c:v>
                </c:pt>
                <c:pt idx="528">
                  <c:v>44607</c:v>
                </c:pt>
                <c:pt idx="529">
                  <c:v>44608</c:v>
                </c:pt>
                <c:pt idx="530">
                  <c:v>44609</c:v>
                </c:pt>
                <c:pt idx="531">
                  <c:v>44610</c:v>
                </c:pt>
                <c:pt idx="532">
                  <c:v>44613</c:v>
                </c:pt>
                <c:pt idx="533">
                  <c:v>44614</c:v>
                </c:pt>
                <c:pt idx="534">
                  <c:v>44615</c:v>
                </c:pt>
                <c:pt idx="535">
                  <c:v>44616</c:v>
                </c:pt>
                <c:pt idx="536">
                  <c:v>44617</c:v>
                </c:pt>
                <c:pt idx="537">
                  <c:v>44620</c:v>
                </c:pt>
                <c:pt idx="538">
                  <c:v>44622</c:v>
                </c:pt>
                <c:pt idx="539">
                  <c:v>44623</c:v>
                </c:pt>
                <c:pt idx="540">
                  <c:v>44624</c:v>
                </c:pt>
                <c:pt idx="541">
                  <c:v>44627</c:v>
                </c:pt>
                <c:pt idx="542">
                  <c:v>44628</c:v>
                </c:pt>
                <c:pt idx="543">
                  <c:v>44630</c:v>
                </c:pt>
                <c:pt idx="544">
                  <c:v>44631</c:v>
                </c:pt>
                <c:pt idx="545">
                  <c:v>44634</c:v>
                </c:pt>
                <c:pt idx="546">
                  <c:v>44635</c:v>
                </c:pt>
                <c:pt idx="547">
                  <c:v>44636</c:v>
                </c:pt>
                <c:pt idx="548">
                  <c:v>44637</c:v>
                </c:pt>
                <c:pt idx="549">
                  <c:v>44638</c:v>
                </c:pt>
                <c:pt idx="550">
                  <c:v>44641</c:v>
                </c:pt>
                <c:pt idx="551">
                  <c:v>44642</c:v>
                </c:pt>
                <c:pt idx="552">
                  <c:v>44643</c:v>
                </c:pt>
                <c:pt idx="553">
                  <c:v>44644</c:v>
                </c:pt>
                <c:pt idx="554">
                  <c:v>44645</c:v>
                </c:pt>
                <c:pt idx="555">
                  <c:v>44648</c:v>
                </c:pt>
                <c:pt idx="556">
                  <c:v>44649</c:v>
                </c:pt>
                <c:pt idx="557">
                  <c:v>44650</c:v>
                </c:pt>
                <c:pt idx="558">
                  <c:v>44651</c:v>
                </c:pt>
                <c:pt idx="559">
                  <c:v>44652</c:v>
                </c:pt>
                <c:pt idx="560">
                  <c:v>44655</c:v>
                </c:pt>
                <c:pt idx="561">
                  <c:v>44656</c:v>
                </c:pt>
                <c:pt idx="562">
                  <c:v>44657</c:v>
                </c:pt>
                <c:pt idx="563">
                  <c:v>44658</c:v>
                </c:pt>
                <c:pt idx="564">
                  <c:v>44659</c:v>
                </c:pt>
                <c:pt idx="565">
                  <c:v>44662</c:v>
                </c:pt>
                <c:pt idx="566">
                  <c:v>44663</c:v>
                </c:pt>
                <c:pt idx="567">
                  <c:v>44664</c:v>
                </c:pt>
                <c:pt idx="568">
                  <c:v>44665</c:v>
                </c:pt>
                <c:pt idx="569">
                  <c:v>44666</c:v>
                </c:pt>
              </c:numCache>
            </c:numRef>
          </c:cat>
          <c:val>
            <c:numRef>
              <c:f>Sheet2!$J$3:$J$607</c:f>
              <c:numCache>
                <c:formatCode>0.0%</c:formatCode>
                <c:ptCount val="605"/>
                <c:pt idx="0">
                  <c:v>0</c:v>
                </c:pt>
                <c:pt idx="1">
                  <c:v>2.9745170741304339E-3</c:v>
                </c:pt>
                <c:pt idx="2">
                  <c:v>1.6342517709051929E-2</c:v>
                </c:pt>
                <c:pt idx="3">
                  <c:v>8.359052491675012E-3</c:v>
                </c:pt>
                <c:pt idx="4">
                  <c:v>1.4026396184212198E-2</c:v>
                </c:pt>
                <c:pt idx="5">
                  <c:v>1.3703346415544937E-2</c:v>
                </c:pt>
                <c:pt idx="6">
                  <c:v>2.0484038099751967E-2</c:v>
                </c:pt>
                <c:pt idx="7">
                  <c:v>2.8777139254571038E-2</c:v>
                </c:pt>
                <c:pt idx="8">
                  <c:v>2.6030657311264749E-2</c:v>
                </c:pt>
                <c:pt idx="9">
                  <c:v>3.665776509922325E-2</c:v>
                </c:pt>
                <c:pt idx="10">
                  <c:v>3.4131493551859515E-2</c:v>
                </c:pt>
                <c:pt idx="11">
                  <c:v>3.495420853365605E-2</c:v>
                </c:pt>
                <c:pt idx="12">
                  <c:v>4.5958021415181571E-2</c:v>
                </c:pt>
                <c:pt idx="13">
                  <c:v>4.9513804509059511E-2</c:v>
                </c:pt>
                <c:pt idx="14">
                  <c:v>4.9513804509059511E-2</c:v>
                </c:pt>
                <c:pt idx="15">
                  <c:v>4.7487198174824607E-2</c:v>
                </c:pt>
                <c:pt idx="16">
                  <c:v>4.8935891947118337E-2</c:v>
                </c:pt>
                <c:pt idx="17">
                  <c:v>5.1027331798940034E-2</c:v>
                </c:pt>
                <c:pt idx="18">
                  <c:v>3.6182691910006559E-2</c:v>
                </c:pt>
                <c:pt idx="19">
                  <c:v>3.679525686927887E-2</c:v>
                </c:pt>
                <c:pt idx="20">
                  <c:v>3.9452313271085782E-2</c:v>
                </c:pt>
                <c:pt idx="21">
                  <c:v>2.2909705912928624E-2</c:v>
                </c:pt>
                <c:pt idx="22">
                  <c:v>3.6598520677979751E-2</c:v>
                </c:pt>
                <c:pt idx="23">
                  <c:v>5.8347930189950992E-2</c:v>
                </c:pt>
                <c:pt idx="24">
                  <c:v>6.2898572433012001E-2</c:v>
                </c:pt>
                <c:pt idx="25">
                  <c:v>6.999337133173622E-2</c:v>
                </c:pt>
                <c:pt idx="26">
                  <c:v>6.4220952627937367E-2</c:v>
                </c:pt>
                <c:pt idx="27">
                  <c:v>7.6279986899158159E-2</c:v>
                </c:pt>
                <c:pt idx="28">
                  <c:v>7.7459286227684165E-2</c:v>
                </c:pt>
                <c:pt idx="29">
                  <c:v>8.7186549504302935E-2</c:v>
                </c:pt>
                <c:pt idx="30">
                  <c:v>8.5622720347328762E-2</c:v>
                </c:pt>
                <c:pt idx="31">
                  <c:v>8.777005116258807E-2</c:v>
                </c:pt>
                <c:pt idx="32">
                  <c:v>8.777005116258807E-2</c:v>
                </c:pt>
                <c:pt idx="33">
                  <c:v>8.7944430968512233E-2</c:v>
                </c:pt>
                <c:pt idx="34">
                  <c:v>9.7383296873794878E-2</c:v>
                </c:pt>
                <c:pt idx="35">
                  <c:v>8.998221549543417E-2</c:v>
                </c:pt>
                <c:pt idx="36">
                  <c:v>7.0489683087059163E-2</c:v>
                </c:pt>
                <c:pt idx="37">
                  <c:v>3.0772446649280916E-2</c:v>
                </c:pt>
                <c:pt idx="38">
                  <c:v>2.1931614052776993E-3</c:v>
                </c:pt>
                <c:pt idx="39">
                  <c:v>3.8877754166950496E-3</c:v>
                </c:pt>
                <c:pt idx="40">
                  <c:v>-4.242235906814118E-2</c:v>
                </c:pt>
                <c:pt idx="41">
                  <c:v>-4.2322873153222695E-2</c:v>
                </c:pt>
                <c:pt idx="42">
                  <c:v>6.9081230808443195E-4</c:v>
                </c:pt>
                <c:pt idx="43">
                  <c:v>-2.9275686648431276E-2</c:v>
                </c:pt>
                <c:pt idx="44">
                  <c:v>8.05947692765141E-3</c:v>
                </c:pt>
                <c:pt idx="45">
                  <c:v>-2.318357163377105E-2</c:v>
                </c:pt>
                <c:pt idx="46">
                  <c:v>-4.140067225650812E-2</c:v>
                </c:pt>
                <c:pt idx="47">
                  <c:v>-0.11125766963745765</c:v>
                </c:pt>
                <c:pt idx="48">
                  <c:v>-6.7263656677461037E-2</c:v>
                </c:pt>
                <c:pt idx="49">
                  <c:v>-0.11110452839763962</c:v>
                </c:pt>
                <c:pt idx="50">
                  <c:v>-0.1949689190352325</c:v>
                </c:pt>
                <c:pt idx="51">
                  <c:v>-0.11973073969454462</c:v>
                </c:pt>
                <c:pt idx="52">
                  <c:v>-0.22819162552160233</c:v>
                </c:pt>
                <c:pt idx="53">
                  <c:v>-0.1801041583994617</c:v>
                </c:pt>
                <c:pt idx="54">
                  <c:v>-0.21866221625555138</c:v>
                </c:pt>
                <c:pt idx="55">
                  <c:v>-0.20069438932974437</c:v>
                </c:pt>
                <c:pt idx="56">
                  <c:v>-0.230993998428346</c:v>
                </c:pt>
                <c:pt idx="57">
                  <c:v>-0.23310108774993044</c:v>
                </c:pt>
                <c:pt idx="58">
                  <c:v>-0.17081731591472826</c:v>
                </c:pt>
                <c:pt idx="59">
                  <c:v>-0.17456983519990521</c:v>
                </c:pt>
                <c:pt idx="60">
                  <c:v>-0.12837595391901846</c:v>
                </c:pt>
                <c:pt idx="61">
                  <c:v>-0.16136950745529555</c:v>
                </c:pt>
                <c:pt idx="62">
                  <c:v>-0.13099053318861298</c:v>
                </c:pt>
                <c:pt idx="63">
                  <c:v>-0.13926798487366965</c:v>
                </c:pt>
                <c:pt idx="64">
                  <c:v>-0.17722018468609957</c:v>
                </c:pt>
                <c:pt idx="65">
                  <c:v>-0.16305406109329423</c:v>
                </c:pt>
                <c:pt idx="66">
                  <c:v>-0.1758229106001683</c:v>
                </c:pt>
                <c:pt idx="67">
                  <c:v>-0.11544278497963889</c:v>
                </c:pt>
                <c:pt idx="68">
                  <c:v>-0.11834687943983835</c:v>
                </c:pt>
                <c:pt idx="69">
                  <c:v>-9.5583607851115415E-2</c:v>
                </c:pt>
                <c:pt idx="70">
                  <c:v>-8.8577116674621759E-2</c:v>
                </c:pt>
                <c:pt idx="71">
                  <c:v>-8.8577116674621759E-2</c:v>
                </c:pt>
                <c:pt idx="72">
                  <c:v>-8.4235506634816271E-2</c:v>
                </c:pt>
                <c:pt idx="73">
                  <c:v>-4.8094174037753179E-2</c:v>
                </c:pt>
                <c:pt idx="74">
                  <c:v>-4.6236358413098921E-2</c:v>
                </c:pt>
                <c:pt idx="75">
                  <c:v>-3.3070683065820616E-2</c:v>
                </c:pt>
                <c:pt idx="76">
                  <c:v>-4.3065105147669591E-2</c:v>
                </c:pt>
                <c:pt idx="77">
                  <c:v>-7.6320228392833034E-2</c:v>
                </c:pt>
                <c:pt idx="78">
                  <c:v>-5.0370054068918146E-2</c:v>
                </c:pt>
                <c:pt idx="79">
                  <c:v>-5.04404766828489E-2</c:v>
                </c:pt>
                <c:pt idx="80">
                  <c:v>-3.4816716763600208E-2</c:v>
                </c:pt>
                <c:pt idx="81">
                  <c:v>-2.4125893277323174E-2</c:v>
                </c:pt>
                <c:pt idx="82">
                  <c:v>-3.781135458456808E-2</c:v>
                </c:pt>
                <c:pt idx="83">
                  <c:v>-3.4965386726344416E-3</c:v>
                </c:pt>
                <c:pt idx="84">
                  <c:v>-2.630005175503225E-2</c:v>
                </c:pt>
                <c:pt idx="85">
                  <c:v>-1.0239224501704114E-2</c:v>
                </c:pt>
                <c:pt idx="86">
                  <c:v>3.763697477864314E-3</c:v>
                </c:pt>
                <c:pt idx="87">
                  <c:v>1.9598725238905823E-2</c:v>
                </c:pt>
                <c:pt idx="88">
                  <c:v>2.753747768553283E-2</c:v>
                </c:pt>
                <c:pt idx="89">
                  <c:v>6.3223857840215558E-3</c:v>
                </c:pt>
                <c:pt idx="90">
                  <c:v>-9.2577791837459289E-3</c:v>
                </c:pt>
                <c:pt idx="91">
                  <c:v>-2.5374497400521001E-4</c:v>
                </c:pt>
                <c:pt idx="92">
                  <c:v>7.6648867257844699E-3</c:v>
                </c:pt>
                <c:pt idx="93">
                  <c:v>3.2287091758430364E-2</c:v>
                </c:pt>
                <c:pt idx="94">
                  <c:v>2.6728176534961623E-2</c:v>
                </c:pt>
                <c:pt idx="95">
                  <c:v>4.8042754351391048E-2</c:v>
                </c:pt>
                <c:pt idx="96">
                  <c:v>3.7881777198498945E-2</c:v>
                </c:pt>
                <c:pt idx="97">
                  <c:v>4.23206375146854E-2</c:v>
                </c:pt>
                <c:pt idx="98">
                  <c:v>4.23206375146854E-2</c:v>
                </c:pt>
                <c:pt idx="99">
                  <c:v>4.4067789031733806E-2</c:v>
                </c:pt>
                <c:pt idx="100">
                  <c:v>5.2131737236460252E-2</c:v>
                </c:pt>
                <c:pt idx="101">
                  <c:v>4.7283755067913047E-2</c:v>
                </c:pt>
                <c:pt idx="102">
                  <c:v>6.0795954388502604E-2</c:v>
                </c:pt>
                <c:pt idx="103">
                  <c:v>6.7746554601558762E-2</c:v>
                </c:pt>
                <c:pt idx="104">
                  <c:v>7.4043230542399474E-2</c:v>
                </c:pt>
                <c:pt idx="105">
                  <c:v>8.2374337552355792E-2</c:v>
                </c:pt>
                <c:pt idx="106">
                  <c:v>7.4873770259076933E-2</c:v>
                </c:pt>
                <c:pt idx="107">
                  <c:v>9.7036772900483959E-2</c:v>
                </c:pt>
                <c:pt idx="108">
                  <c:v>0.10940767874768476</c:v>
                </c:pt>
                <c:pt idx="109">
                  <c:v>0.11264935462704528</c:v>
                </c:pt>
                <c:pt idx="110">
                  <c:v>0.12009403095688698</c:v>
                </c:pt>
                <c:pt idx="111">
                  <c:v>6.1115650699363533E-2</c:v>
                </c:pt>
                <c:pt idx="112">
                  <c:v>7.1855658233465514E-2</c:v>
                </c:pt>
                <c:pt idx="113">
                  <c:v>8.7193256419915599E-2</c:v>
                </c:pt>
                <c:pt idx="114">
                  <c:v>0.10617941669954933</c:v>
                </c:pt>
                <c:pt idx="115">
                  <c:v>0.10781813974752952</c:v>
                </c:pt>
                <c:pt idx="116">
                  <c:v>0.11145328800948806</c:v>
                </c:pt>
                <c:pt idx="117">
                  <c:v>0.11179645852499287</c:v>
                </c:pt>
                <c:pt idx="118">
                  <c:v>0.12413159415559361</c:v>
                </c:pt>
                <c:pt idx="119">
                  <c:v>0.13250406047849372</c:v>
                </c:pt>
                <c:pt idx="120">
                  <c:v>0.10766611632698009</c:v>
                </c:pt>
                <c:pt idx="121">
                  <c:v>0.11971956150185736</c:v>
                </c:pt>
                <c:pt idx="122">
                  <c:v>9.0680852538399748E-2</c:v>
                </c:pt>
                <c:pt idx="123">
                  <c:v>0.10375151324783505</c:v>
                </c:pt>
                <c:pt idx="124">
                  <c:v>0.12438757476813644</c:v>
                </c:pt>
                <c:pt idx="125">
                  <c:v>0.13510410809759454</c:v>
                </c:pt>
                <c:pt idx="126">
                  <c:v>0.14102855022194305</c:v>
                </c:pt>
                <c:pt idx="127">
                  <c:v>0.14102855022194305</c:v>
                </c:pt>
                <c:pt idx="128">
                  <c:v>0.16629350133411736</c:v>
                </c:pt>
                <c:pt idx="129">
                  <c:v>0.15625995557786232</c:v>
                </c:pt>
                <c:pt idx="130">
                  <c:v>0.17287186773068153</c:v>
                </c:pt>
                <c:pt idx="131">
                  <c:v>0.17904781919049761</c:v>
                </c:pt>
                <c:pt idx="132">
                  <c:v>0.18683790167438152</c:v>
                </c:pt>
                <c:pt idx="133">
                  <c:v>0.16150811704461998</c:v>
                </c:pt>
                <c:pt idx="134">
                  <c:v>0.1724336825773336</c:v>
                </c:pt>
                <c:pt idx="135">
                  <c:v>0.17935410167013388</c:v>
                </c:pt>
                <c:pt idx="136">
                  <c:v>0.17078489915593464</c:v>
                </c:pt>
                <c:pt idx="137">
                  <c:v>0.17406681652897005</c:v>
                </c:pt>
                <c:pt idx="138">
                  <c:v>0.20356606703115032</c:v>
                </c:pt>
                <c:pt idx="139">
                  <c:v>0.19387122051332506</c:v>
                </c:pt>
                <c:pt idx="140">
                  <c:v>0.19675184076888064</c:v>
                </c:pt>
                <c:pt idx="141">
                  <c:v>0.16939768544342226</c:v>
                </c:pt>
                <c:pt idx="142">
                  <c:v>0.15841622894727148</c:v>
                </c:pt>
                <c:pt idx="143">
                  <c:v>0.17776456266997842</c:v>
                </c:pt>
                <c:pt idx="144">
                  <c:v>0.16276566372195811</c:v>
                </c:pt>
                <c:pt idx="145">
                  <c:v>0.17851014812223132</c:v>
                </c:pt>
                <c:pt idx="146">
                  <c:v>0.18352580318109002</c:v>
                </c:pt>
                <c:pt idx="147">
                  <c:v>0.20112810320601748</c:v>
                </c:pt>
                <c:pt idx="148">
                  <c:v>0.21873599232728846</c:v>
                </c:pt>
                <c:pt idx="149">
                  <c:v>0.22302506486146312</c:v>
                </c:pt>
                <c:pt idx="150">
                  <c:v>0.22942234453649069</c:v>
                </c:pt>
                <c:pt idx="151">
                  <c:v>0.24168146845681693</c:v>
                </c:pt>
                <c:pt idx="152">
                  <c:v>0.23082856117657191</c:v>
                </c:pt>
                <c:pt idx="153">
                  <c:v>0.22606441545318079</c:v>
                </c:pt>
                <c:pt idx="154">
                  <c:v>0.20532439674088621</c:v>
                </c:pt>
                <c:pt idx="155">
                  <c:v>0.23096940640443364</c:v>
                </c:pt>
                <c:pt idx="156">
                  <c:v>0.23435192751165612</c:v>
                </c:pt>
                <c:pt idx="157">
                  <c:v>0.23175858680816752</c:v>
                </c:pt>
                <c:pt idx="158">
                  <c:v>0.25316929708170921</c:v>
                </c:pt>
                <c:pt idx="159">
                  <c:v>0.24597277662952899</c:v>
                </c:pt>
                <c:pt idx="160">
                  <c:v>0.25921781714488845</c:v>
                </c:pt>
                <c:pt idx="161">
                  <c:v>0.26445480041895864</c:v>
                </c:pt>
                <c:pt idx="162">
                  <c:v>0.2720470288922745</c:v>
                </c:pt>
                <c:pt idx="163">
                  <c:v>0.28174411104863739</c:v>
                </c:pt>
                <c:pt idx="164">
                  <c:v>0.30394288390664426</c:v>
                </c:pt>
                <c:pt idx="165">
                  <c:v>0.2995029057711891</c:v>
                </c:pt>
                <c:pt idx="166">
                  <c:v>0.30736005741119765</c:v>
                </c:pt>
                <c:pt idx="167">
                  <c:v>0.31628360863358873</c:v>
                </c:pt>
                <c:pt idx="168">
                  <c:v>0.33463931884565046</c:v>
                </c:pt>
                <c:pt idx="169">
                  <c:v>0.34769209444678584</c:v>
                </c:pt>
                <c:pt idx="170">
                  <c:v>0.28080849632069804</c:v>
                </c:pt>
                <c:pt idx="171">
                  <c:v>0.26460347038170173</c:v>
                </c:pt>
                <c:pt idx="172">
                  <c:v>0.26460347038170173</c:v>
                </c:pt>
                <c:pt idx="173">
                  <c:v>0.21257569033723489</c:v>
                </c:pt>
                <c:pt idx="174">
                  <c:v>0.24542504518784392</c:v>
                </c:pt>
                <c:pt idx="175">
                  <c:v>0.22061281087951135</c:v>
                </c:pt>
                <c:pt idx="176">
                  <c:v>0.21323073242871948</c:v>
                </c:pt>
                <c:pt idx="177">
                  <c:v>0.23593364177693021</c:v>
                </c:pt>
                <c:pt idx="178">
                  <c:v>0.25087553194224443</c:v>
                </c:pt>
                <c:pt idx="179">
                  <c:v>0.23524282946884578</c:v>
                </c:pt>
                <c:pt idx="180">
                  <c:v>0.21957212114030988</c:v>
                </c:pt>
                <c:pt idx="181">
                  <c:v>0.20649363569599344</c:v>
                </c:pt>
                <c:pt idx="182">
                  <c:v>0.20487503339485058</c:v>
                </c:pt>
                <c:pt idx="183">
                  <c:v>0.22553680475833304</c:v>
                </c:pt>
                <c:pt idx="184">
                  <c:v>0.18857611063727986</c:v>
                </c:pt>
                <c:pt idx="185">
                  <c:v>0.19296690472491029</c:v>
                </c:pt>
                <c:pt idx="186">
                  <c:v>0.21993876586045813</c:v>
                </c:pt>
                <c:pt idx="187">
                  <c:v>0.24273892548504983</c:v>
                </c:pt>
                <c:pt idx="188">
                  <c:v>0.23913060488554083</c:v>
                </c:pt>
                <c:pt idx="189">
                  <c:v>0.26676756848599203</c:v>
                </c:pt>
                <c:pt idx="190">
                  <c:v>0.24688268151428749</c:v>
                </c:pt>
                <c:pt idx="191">
                  <c:v>0.27035688615793219</c:v>
                </c:pt>
                <c:pt idx="192">
                  <c:v>0.27665915119511642</c:v>
                </c:pt>
                <c:pt idx="193">
                  <c:v>0.32755122686253846</c:v>
                </c:pt>
                <c:pt idx="194">
                  <c:v>0.32616960224636959</c:v>
                </c:pt>
                <c:pt idx="195">
                  <c:v>0.31553131626572362</c:v>
                </c:pt>
                <c:pt idx="196">
                  <c:v>0.30939895975738874</c:v>
                </c:pt>
                <c:pt idx="197">
                  <c:v>0.30466946643132853</c:v>
                </c:pt>
                <c:pt idx="198">
                  <c:v>0.28313132476114999</c:v>
                </c:pt>
                <c:pt idx="199">
                  <c:v>0.28733544303089986</c:v>
                </c:pt>
                <c:pt idx="200">
                  <c:v>0.28378077775629085</c:v>
                </c:pt>
                <c:pt idx="201">
                  <c:v>0.28616396843725522</c:v>
                </c:pt>
                <c:pt idx="202">
                  <c:v>0.2908889904862404</c:v>
                </c:pt>
                <c:pt idx="203">
                  <c:v>0.26972420045182255</c:v>
                </c:pt>
                <c:pt idx="204">
                  <c:v>0.2778183297768051</c:v>
                </c:pt>
                <c:pt idx="205">
                  <c:v>0.23014557360336885</c:v>
                </c:pt>
                <c:pt idx="206">
                  <c:v>0.25034680342812821</c:v>
                </c:pt>
                <c:pt idx="207">
                  <c:v>0.21971855546451535</c:v>
                </c:pt>
                <c:pt idx="208">
                  <c:v>0.22486275973927983</c:v>
                </c:pt>
                <c:pt idx="209">
                  <c:v>0.24755001961772827</c:v>
                </c:pt>
                <c:pt idx="210">
                  <c:v>0.29563972237840641</c:v>
                </c:pt>
                <c:pt idx="211">
                  <c:v>0.32919106772978735</c:v>
                </c:pt>
                <c:pt idx="212">
                  <c:v>0.32967173001534755</c:v>
                </c:pt>
                <c:pt idx="213">
                  <c:v>0.30938889938396996</c:v>
                </c:pt>
                <c:pt idx="214">
                  <c:v>0.29151273363819996</c:v>
                </c:pt>
                <c:pt idx="215">
                  <c:v>0.31750985637140228</c:v>
                </c:pt>
                <c:pt idx="216">
                  <c:v>0.30892053311036571</c:v>
                </c:pt>
                <c:pt idx="217">
                  <c:v>0.32230082975724339</c:v>
                </c:pt>
                <c:pt idx="218">
                  <c:v>0.3329022277020206</c:v>
                </c:pt>
                <c:pt idx="219">
                  <c:v>0.33013115373480195</c:v>
                </c:pt>
                <c:pt idx="220">
                  <c:v>0.31920558820208833</c:v>
                </c:pt>
                <c:pt idx="221">
                  <c:v>0.33073142268211786</c:v>
                </c:pt>
                <c:pt idx="222">
                  <c:v>0.32517138963938019</c:v>
                </c:pt>
                <c:pt idx="223">
                  <c:v>0.32803971388297981</c:v>
                </c:pt>
                <c:pt idx="224">
                  <c:v>0.3455548240049453</c:v>
                </c:pt>
                <c:pt idx="225">
                  <c:v>0.35193533639094166</c:v>
                </c:pt>
                <c:pt idx="226">
                  <c:v>0.35193533639094166</c:v>
                </c:pt>
                <c:pt idx="227">
                  <c:v>0.36439343214110465</c:v>
                </c:pt>
                <c:pt idx="228">
                  <c:v>0.3635986626410268</c:v>
                </c:pt>
                <c:pt idx="229">
                  <c:v>0.38107800254639246</c:v>
                </c:pt>
                <c:pt idx="230">
                  <c:v>0.38043637428613275</c:v>
                </c:pt>
                <c:pt idx="231">
                  <c:v>0.38354502967251247</c:v>
                </c:pt>
                <c:pt idx="232">
                  <c:v>0.39327564640693757</c:v>
                </c:pt>
                <c:pt idx="233">
                  <c:v>0.39950413537238494</c:v>
                </c:pt>
                <c:pt idx="234">
                  <c:v>0.40652627601864078</c:v>
                </c:pt>
                <c:pt idx="235">
                  <c:v>0.37927160660810055</c:v>
                </c:pt>
                <c:pt idx="236">
                  <c:v>0.38674534623892942</c:v>
                </c:pt>
                <c:pt idx="237">
                  <c:v>0.38362215920205611</c:v>
                </c:pt>
                <c:pt idx="238">
                  <c:v>0.39057164159584357</c:v>
                </c:pt>
                <c:pt idx="239">
                  <c:v>0.40790007589992827</c:v>
                </c:pt>
                <c:pt idx="240">
                  <c:v>0.41495686894351547</c:v>
                </c:pt>
                <c:pt idx="241">
                  <c:v>0.42686835107126209</c:v>
                </c:pt>
                <c:pt idx="242">
                  <c:v>0.42585001771743536</c:v>
                </c:pt>
                <c:pt idx="243">
                  <c:v>0.42438343883684215</c:v>
                </c:pt>
                <c:pt idx="244">
                  <c:v>0.43169397685443434</c:v>
                </c:pt>
                <c:pt idx="245">
                  <c:v>0.42757928412618407</c:v>
                </c:pt>
                <c:pt idx="246">
                  <c:v>0.43133739250770464</c:v>
                </c:pt>
                <c:pt idx="247">
                  <c:v>0.44192202316345086</c:v>
                </c:pt>
                <c:pt idx="248">
                  <c:v>0.4364223523612254</c:v>
                </c:pt>
                <c:pt idx="249">
                  <c:v>0.43863339887480324</c:v>
                </c:pt>
                <c:pt idx="250">
                  <c:v>0.44067677249806914</c:v>
                </c:pt>
                <c:pt idx="251">
                  <c:v>0.41945720931948283</c:v>
                </c:pt>
                <c:pt idx="252">
                  <c:v>0.43292804932712858</c:v>
                </c:pt>
                <c:pt idx="253">
                  <c:v>0.42419005610334914</c:v>
                </c:pt>
                <c:pt idx="254">
                  <c:v>0.46070809379397915</c:v>
                </c:pt>
                <c:pt idx="255">
                  <c:v>0.4757427629585993</c:v>
                </c:pt>
                <c:pt idx="256">
                  <c:v>0.45723726496452599</c:v>
                </c:pt>
                <c:pt idx="257">
                  <c:v>0.46126141433200796</c:v>
                </c:pt>
                <c:pt idx="258">
                  <c:v>0.4675793288389547</c:v>
                </c:pt>
                <c:pt idx="259">
                  <c:v>0.46575616561163158</c:v>
                </c:pt>
                <c:pt idx="260">
                  <c:v>0.45299737647817628</c:v>
                </c:pt>
                <c:pt idx="261">
                  <c:v>0.45299737647817628</c:v>
                </c:pt>
                <c:pt idx="262">
                  <c:v>0.4752062097096017</c:v>
                </c:pt>
                <c:pt idx="263">
                  <c:v>0.50427733543185282</c:v>
                </c:pt>
                <c:pt idx="264">
                  <c:v>0.5125111921654284</c:v>
                </c:pt>
                <c:pt idx="265">
                  <c:v>0.51386934257695338</c:v>
                </c:pt>
                <c:pt idx="266">
                  <c:v>0.5242572370414007</c:v>
                </c:pt>
                <c:pt idx="267">
                  <c:v>0.52314836032680567</c:v>
                </c:pt>
                <c:pt idx="268">
                  <c:v>0.48341323878072751</c:v>
                </c:pt>
                <c:pt idx="269">
                  <c:v>0.49085344383349416</c:v>
                </c:pt>
                <c:pt idx="270">
                  <c:v>0.46106691377924647</c:v>
                </c:pt>
                <c:pt idx="271">
                  <c:v>0.49825676085039206</c:v>
                </c:pt>
                <c:pt idx="272">
                  <c:v>0.52166277851864362</c:v>
                </c:pt>
                <c:pt idx="273">
                  <c:v>0.52141238700244474</c:v>
                </c:pt>
                <c:pt idx="274">
                  <c:v>0.54010232517586099</c:v>
                </c:pt>
                <c:pt idx="275">
                  <c:v>0.54888391335112141</c:v>
                </c:pt>
                <c:pt idx="276">
                  <c:v>0.5635653516268182</c:v>
                </c:pt>
                <c:pt idx="277">
                  <c:v>0.56580769707992085</c:v>
                </c:pt>
                <c:pt idx="278">
                  <c:v>0.56187632671174481</c:v>
                </c:pt>
                <c:pt idx="279">
                  <c:v>0.57561879680169548</c:v>
                </c:pt>
                <c:pt idx="280">
                  <c:v>0.57025661776952585</c:v>
                </c:pt>
                <c:pt idx="281">
                  <c:v>0.56109049976581682</c:v>
                </c:pt>
                <c:pt idx="282">
                  <c:v>0.54989665760860462</c:v>
                </c:pt>
                <c:pt idx="283">
                  <c:v>0.55091387314316242</c:v>
                </c:pt>
                <c:pt idx="284">
                  <c:v>0.5127504054889398</c:v>
                </c:pt>
                <c:pt idx="285">
                  <c:v>0.50516600175050508</c:v>
                </c:pt>
                <c:pt idx="286">
                  <c:v>0.52000728818163222</c:v>
                </c:pt>
                <c:pt idx="287">
                  <c:v>0.46651069361803432</c:v>
                </c:pt>
                <c:pt idx="288">
                  <c:v>0.474666303002798</c:v>
                </c:pt>
                <c:pt idx="289">
                  <c:v>0.49327128691178967</c:v>
                </c:pt>
                <c:pt idx="290">
                  <c:v>0.45291354003302042</c:v>
                </c:pt>
                <c:pt idx="291">
                  <c:v>0.42225399312988277</c:v>
                </c:pt>
                <c:pt idx="292">
                  <c:v>0.4442392625075593</c:v>
                </c:pt>
                <c:pt idx="293">
                  <c:v>0.40947620106885885</c:v>
                </c:pt>
                <c:pt idx="294">
                  <c:v>0.4614167912103635</c:v>
                </c:pt>
                <c:pt idx="295">
                  <c:v>0.46085899939525987</c:v>
                </c:pt>
                <c:pt idx="296">
                  <c:v>0.49772915015554453</c:v>
                </c:pt>
                <c:pt idx="297">
                  <c:v>0.48891961649856541</c:v>
                </c:pt>
                <c:pt idx="298">
                  <c:v>0.50455231897196384</c:v>
                </c:pt>
                <c:pt idx="299">
                  <c:v>0.50587805262469554</c:v>
                </c:pt>
                <c:pt idx="300">
                  <c:v>0.51187291736297502</c:v>
                </c:pt>
                <c:pt idx="301">
                  <c:v>0.46615075581349852</c:v>
                </c:pt>
                <c:pt idx="302">
                  <c:v>0.47722499130895524</c:v>
                </c:pt>
                <c:pt idx="303">
                  <c:v>0.49536719804068663</c:v>
                </c:pt>
                <c:pt idx="304">
                  <c:v>0.47861779411781158</c:v>
                </c:pt>
                <c:pt idx="305">
                  <c:v>0.44890504013530075</c:v>
                </c:pt>
                <c:pt idx="306">
                  <c:v>0.4506700767606493</c:v>
                </c:pt>
                <c:pt idx="307">
                  <c:v>0.46867143826451851</c:v>
                </c:pt>
                <c:pt idx="308">
                  <c:v>0.45983284130655178</c:v>
                </c:pt>
                <c:pt idx="309">
                  <c:v>0.4582388310293215</c:v>
                </c:pt>
                <c:pt idx="310">
                  <c:v>0.48076065365599563</c:v>
                </c:pt>
                <c:pt idx="311">
                  <c:v>0.50683267028020396</c:v>
                </c:pt>
                <c:pt idx="312">
                  <c:v>0.50683267028020396</c:v>
                </c:pt>
                <c:pt idx="313">
                  <c:v>0.53203725915186584</c:v>
                </c:pt>
                <c:pt idx="314">
                  <c:v>0.53123131145910052</c:v>
                </c:pt>
                <c:pt idx="315">
                  <c:v>0.53016491187671799</c:v>
                </c:pt>
                <c:pt idx="316">
                  <c:v>0.54586691914477892</c:v>
                </c:pt>
                <c:pt idx="317">
                  <c:v>0.55379002212164341</c:v>
                </c:pt>
                <c:pt idx="318">
                  <c:v>0.54817968721181232</c:v>
                </c:pt>
                <c:pt idx="319">
                  <c:v>0.56451102672817655</c:v>
                </c:pt>
                <c:pt idx="320">
                  <c:v>0.54905605751850839</c:v>
                </c:pt>
                <c:pt idx="321">
                  <c:v>0.5692796437286427</c:v>
                </c:pt>
                <c:pt idx="322">
                  <c:v>0.57079764229559848</c:v>
                </c:pt>
                <c:pt idx="323">
                  <c:v>0.55541980261547352</c:v>
                </c:pt>
                <c:pt idx="324">
                  <c:v>0.54105582501210048</c:v>
                </c:pt>
                <c:pt idx="325">
                  <c:v>0.55938247192317458</c:v>
                </c:pt>
                <c:pt idx="326">
                  <c:v>0.54464849614184674</c:v>
                </c:pt>
                <c:pt idx="327">
                  <c:v>0.56682603043374735</c:v>
                </c:pt>
                <c:pt idx="328">
                  <c:v>0.58046007205463024</c:v>
                </c:pt>
                <c:pt idx="329">
                  <c:v>0.57503194168560445</c:v>
                </c:pt>
                <c:pt idx="330">
                  <c:v>0.57065120797139279</c:v>
                </c:pt>
                <c:pt idx="331">
                  <c:v>0.574174574306477</c:v>
                </c:pt>
                <c:pt idx="332">
                  <c:v>0.56077527473203093</c:v>
                </c:pt>
                <c:pt idx="333">
                  <c:v>0.55322328775238971</c:v>
                </c:pt>
                <c:pt idx="334">
                  <c:v>0.52397890004348313</c:v>
                </c:pt>
                <c:pt idx="335">
                  <c:v>0.52390512397174605</c:v>
                </c:pt>
                <c:pt idx="336">
                  <c:v>0.53725188604056129</c:v>
                </c:pt>
                <c:pt idx="337">
                  <c:v>0.49808573450227422</c:v>
                </c:pt>
                <c:pt idx="338">
                  <c:v>0.49669628515122421</c:v>
                </c:pt>
                <c:pt idx="339">
                  <c:v>0.45670630081187213</c:v>
                </c:pt>
                <c:pt idx="340">
                  <c:v>0.46713667240853174</c:v>
                </c:pt>
                <c:pt idx="341">
                  <c:v>0.50122904228598508</c:v>
                </c:pt>
                <c:pt idx="342">
                  <c:v>0.49553598875026683</c:v>
                </c:pt>
                <c:pt idx="343">
                  <c:v>0.48710651364466084</c:v>
                </c:pt>
                <c:pt idx="344">
                  <c:v>0.5130510988722321</c:v>
                </c:pt>
                <c:pt idx="345">
                  <c:v>0.5058132191071083</c:v>
                </c:pt>
                <c:pt idx="346">
                  <c:v>0.52707190596010056</c:v>
                </c:pt>
                <c:pt idx="347">
                  <c:v>0.52662477825260257</c:v>
                </c:pt>
                <c:pt idx="348">
                  <c:v>0.53566011140186842</c:v>
                </c:pt>
                <c:pt idx="349">
                  <c:v>0.53546784648764434</c:v>
                </c:pt>
                <c:pt idx="350">
                  <c:v>0.53686064929650046</c:v>
                </c:pt>
                <c:pt idx="351">
                  <c:v>0.53686064929650046</c:v>
                </c:pt>
                <c:pt idx="352">
                  <c:v>0.53549020287301907</c:v>
                </c:pt>
                <c:pt idx="353">
                  <c:v>0.53770907412147784</c:v>
                </c:pt>
                <c:pt idx="354">
                  <c:v>0.52185616125213641</c:v>
                </c:pt>
                <c:pt idx="355">
                  <c:v>0.54421031098849881</c:v>
                </c:pt>
                <c:pt idx="356">
                  <c:v>0.55172540993227126</c:v>
                </c:pt>
                <c:pt idx="357">
                  <c:v>0.55655327135398092</c:v>
                </c:pt>
                <c:pt idx="358">
                  <c:v>0.55508222119631268</c:v>
                </c:pt>
                <c:pt idx="359">
                  <c:v>0.56721950281634559</c:v>
                </c:pt>
                <c:pt idx="360">
                  <c:v>0.57270687760661487</c:v>
                </c:pt>
                <c:pt idx="361">
                  <c:v>0.5844126809889123</c:v>
                </c:pt>
                <c:pt idx="362">
                  <c:v>0.57309140743506326</c:v>
                </c:pt>
                <c:pt idx="363">
                  <c:v>0.56938248310136719</c:v>
                </c:pt>
                <c:pt idx="364">
                  <c:v>0.58298299014418764</c:v>
                </c:pt>
                <c:pt idx="365">
                  <c:v>0.56834291118143421</c:v>
                </c:pt>
                <c:pt idx="366">
                  <c:v>0.58076188325719125</c:v>
                </c:pt>
                <c:pt idx="367">
                  <c:v>0.59325798486249148</c:v>
                </c:pt>
                <c:pt idx="368">
                  <c:v>0.59532147923259471</c:v>
                </c:pt>
                <c:pt idx="369">
                  <c:v>0.6062738724277581</c:v>
                </c:pt>
                <c:pt idx="370">
                  <c:v>0.60523206486928771</c:v>
                </c:pt>
                <c:pt idx="371">
                  <c:v>0.62089494846294269</c:v>
                </c:pt>
                <c:pt idx="372">
                  <c:v>0.62400583948786004</c:v>
                </c:pt>
                <c:pt idx="373">
                  <c:v>0.62127947829139107</c:v>
                </c:pt>
                <c:pt idx="374">
                  <c:v>0.62333961920368797</c:v>
                </c:pt>
                <c:pt idx="375">
                  <c:v>0.63641251555166067</c:v>
                </c:pt>
                <c:pt idx="376">
                  <c:v>0.63641251555166067</c:v>
                </c:pt>
                <c:pt idx="377">
                  <c:v>0.63912993419397957</c:v>
                </c:pt>
                <c:pt idx="378">
                  <c:v>0.63928866453014144</c:v>
                </c:pt>
                <c:pt idx="379">
                  <c:v>0.6275202632687944</c:v>
                </c:pt>
                <c:pt idx="380">
                  <c:v>0.64340894635473544</c:v>
                </c:pt>
                <c:pt idx="381">
                  <c:v>0.6469099563044447</c:v>
                </c:pt>
                <c:pt idx="382">
                  <c:v>0.64069599898949137</c:v>
                </c:pt>
                <c:pt idx="383">
                  <c:v>0.63704072998069528</c:v>
                </c:pt>
                <c:pt idx="384">
                  <c:v>0.62565909418633381</c:v>
                </c:pt>
                <c:pt idx="385">
                  <c:v>0.6127046866808481</c:v>
                </c:pt>
                <c:pt idx="386">
                  <c:v>0.59568477049493684</c:v>
                </c:pt>
                <c:pt idx="387">
                  <c:v>0.62071274392213716</c:v>
                </c:pt>
                <c:pt idx="388">
                  <c:v>0.63558756493132695</c:v>
                </c:pt>
                <c:pt idx="389">
                  <c:v>0.64147288338126929</c:v>
                </c:pt>
                <c:pt idx="390">
                  <c:v>0.65850733121767413</c:v>
                </c:pt>
                <c:pt idx="391">
                  <c:v>0.6589231599856471</c:v>
                </c:pt>
                <c:pt idx="392">
                  <c:v>0.63878788149774368</c:v>
                </c:pt>
                <c:pt idx="393">
                  <c:v>0.6501896380389427</c:v>
                </c:pt>
                <c:pt idx="394">
                  <c:v>0.65194237865233484</c:v>
                </c:pt>
                <c:pt idx="395">
                  <c:v>0.64014044281292515</c:v>
                </c:pt>
                <c:pt idx="396">
                  <c:v>0.64107829317940213</c:v>
                </c:pt>
                <c:pt idx="397">
                  <c:v>0.65004655717254312</c:v>
                </c:pt>
                <c:pt idx="398">
                  <c:v>0.65219612362634005</c:v>
                </c:pt>
                <c:pt idx="399">
                  <c:v>0.66500521462688877</c:v>
                </c:pt>
                <c:pt idx="400">
                  <c:v>0.65836983944761851</c:v>
                </c:pt>
                <c:pt idx="401">
                  <c:v>0.6610995541018938</c:v>
                </c:pt>
                <c:pt idx="402">
                  <c:v>0.6530411949935111</c:v>
                </c:pt>
                <c:pt idx="403">
                  <c:v>0.65047579977174119</c:v>
                </c:pt>
                <c:pt idx="404">
                  <c:v>0.6561900918735657</c:v>
                </c:pt>
                <c:pt idx="405">
                  <c:v>0.65693232386801248</c:v>
                </c:pt>
                <c:pt idx="406">
                  <c:v>0.638296041019496</c:v>
                </c:pt>
                <c:pt idx="407">
                  <c:v>0.62373420940555491</c:v>
                </c:pt>
                <c:pt idx="408">
                  <c:v>0.62550930640432201</c:v>
                </c:pt>
                <c:pt idx="409">
                  <c:v>0.64483304810311659</c:v>
                </c:pt>
                <c:pt idx="410">
                  <c:v>0.67031820961123367</c:v>
                </c:pt>
                <c:pt idx="411">
                  <c:v>0.67894218526960115</c:v>
                </c:pt>
                <c:pt idx="412">
                  <c:v>0.68140809457645291</c:v>
                </c:pt>
                <c:pt idx="413">
                  <c:v>0.67067144050015703</c:v>
                </c:pt>
                <c:pt idx="414">
                  <c:v>0.69120466264773373</c:v>
                </c:pt>
                <c:pt idx="415">
                  <c:v>0.7064505996541468</c:v>
                </c:pt>
                <c:pt idx="416">
                  <c:v>0.70570724984043132</c:v>
                </c:pt>
                <c:pt idx="417">
                  <c:v>0.71131199565391867</c:v>
                </c:pt>
                <c:pt idx="418">
                  <c:v>0.71374884165978281</c:v>
                </c:pt>
                <c:pt idx="419">
                  <c:v>0.71736386917490425</c:v>
                </c:pt>
                <c:pt idx="420">
                  <c:v>0.71736386917490425</c:v>
                </c:pt>
                <c:pt idx="421">
                  <c:v>0.71857223180441743</c:v>
                </c:pt>
                <c:pt idx="422">
                  <c:v>0.70877007463679265</c:v>
                </c:pt>
                <c:pt idx="423">
                  <c:v>0.70447876646408059</c:v>
                </c:pt>
                <c:pt idx="424">
                  <c:v>0.68963859785222215</c:v>
                </c:pt>
                <c:pt idx="425">
                  <c:v>0.68853083895689582</c:v>
                </c:pt>
                <c:pt idx="426">
                  <c:v>0.68094978867626721</c:v>
                </c:pt>
                <c:pt idx="427">
                  <c:v>0.69478503776552403</c:v>
                </c:pt>
                <c:pt idx="428">
                  <c:v>0.69706427125449499</c:v>
                </c:pt>
                <c:pt idx="429">
                  <c:v>0.68164395444215775</c:v>
                </c:pt>
                <c:pt idx="430">
                  <c:v>0.68256839097741007</c:v>
                </c:pt>
                <c:pt idx="431">
                  <c:v>0.68206090102939987</c:v>
                </c:pt>
                <c:pt idx="432">
                  <c:v>0.67337209185344493</c:v>
                </c:pt>
                <c:pt idx="433">
                  <c:v>0.62605592002673838</c:v>
                </c:pt>
                <c:pt idx="434">
                  <c:v>0.62222850685055553</c:v>
                </c:pt>
                <c:pt idx="435">
                  <c:v>0.61509011300034988</c:v>
                </c:pt>
                <c:pt idx="436">
                  <c:v>0.62829379420276577</c:v>
                </c:pt>
                <c:pt idx="437">
                  <c:v>0.61344132957895114</c:v>
                </c:pt>
                <c:pt idx="438">
                  <c:v>0.62105144316056693</c:v>
                </c:pt>
                <c:pt idx="439">
                  <c:v>0.63805459205744697</c:v>
                </c:pt>
                <c:pt idx="440">
                  <c:v>0.6286269043448518</c:v>
                </c:pt>
                <c:pt idx="441">
                  <c:v>0.61702952943162259</c:v>
                </c:pt>
                <c:pt idx="442">
                  <c:v>0.62884599692152565</c:v>
                </c:pt>
                <c:pt idx="443">
                  <c:v>0.65699156828925598</c:v>
                </c:pt>
                <c:pt idx="444">
                  <c:v>0.66525337050455025</c:v>
                </c:pt>
                <c:pt idx="445">
                  <c:v>0.67916686694261896</c:v>
                </c:pt>
                <c:pt idx="446">
                  <c:v>0.69115883205771533</c:v>
                </c:pt>
                <c:pt idx="447">
                  <c:v>0.69033052797957528</c:v>
                </c:pt>
                <c:pt idx="448">
                  <c:v>0.70084026474431571</c:v>
                </c:pt>
                <c:pt idx="449">
                  <c:v>0.68681163292156611</c:v>
                </c:pt>
                <c:pt idx="450">
                  <c:v>0.70207098375920385</c:v>
                </c:pt>
                <c:pt idx="451">
                  <c:v>0.7030781389203431</c:v>
                </c:pt>
                <c:pt idx="452">
                  <c:v>0.70309155275156798</c:v>
                </c:pt>
                <c:pt idx="453">
                  <c:v>0.72682062018848681</c:v>
                </c:pt>
                <c:pt idx="454">
                  <c:v>0.73243989765246775</c:v>
                </c:pt>
                <c:pt idx="455">
                  <c:v>0.74334198898053772</c:v>
                </c:pt>
                <c:pt idx="456">
                  <c:v>0.74934244281516094</c:v>
                </c:pt>
                <c:pt idx="457">
                  <c:v>0.76744887933029204</c:v>
                </c:pt>
                <c:pt idx="458">
                  <c:v>0.78183856677684638</c:v>
                </c:pt>
                <c:pt idx="459">
                  <c:v>0.78533510544948082</c:v>
                </c:pt>
                <c:pt idx="460">
                  <c:v>0.78653899680191919</c:v>
                </c:pt>
                <c:pt idx="461">
                  <c:v>0.7758280525688046</c:v>
                </c:pt>
                <c:pt idx="462">
                  <c:v>0.74633662680150548</c:v>
                </c:pt>
                <c:pt idx="463">
                  <c:v>0.75545467857665849</c:v>
                </c:pt>
                <c:pt idx="464">
                  <c:v>0.77296867087935484</c:v>
                </c:pt>
                <c:pt idx="465">
                  <c:v>0.77217390137927722</c:v>
                </c:pt>
                <c:pt idx="466">
                  <c:v>0.78558885042348603</c:v>
                </c:pt>
                <c:pt idx="467">
                  <c:v>0.77974377346721835</c:v>
                </c:pt>
                <c:pt idx="468">
                  <c:v>0.78780772167194457</c:v>
                </c:pt>
                <c:pt idx="469">
                  <c:v>0.79493158387165663</c:v>
                </c:pt>
                <c:pt idx="470">
                  <c:v>0.772275622932733</c:v>
                </c:pt>
                <c:pt idx="471">
                  <c:v>0.76337554591498535</c:v>
                </c:pt>
                <c:pt idx="472">
                  <c:v>0.77121034116961895</c:v>
                </c:pt>
                <c:pt idx="473">
                  <c:v>0.77121034116961895</c:v>
                </c:pt>
                <c:pt idx="474">
                  <c:v>0.73168760528460242</c:v>
                </c:pt>
                <c:pt idx="475">
                  <c:v>0.76423514893265021</c:v>
                </c:pt>
                <c:pt idx="476">
                  <c:v>0.73683292737863559</c:v>
                </c:pt>
                <c:pt idx="477">
                  <c:v>0.70512710163995251</c:v>
                </c:pt>
                <c:pt idx="478">
                  <c:v>0.71935358747327016</c:v>
                </c:pt>
                <c:pt idx="479">
                  <c:v>0.68628290440744966</c:v>
                </c:pt>
                <c:pt idx="480">
                  <c:v>0.70189660395327969</c:v>
                </c:pt>
                <c:pt idx="481">
                  <c:v>0.75351414432611707</c:v>
                </c:pt>
                <c:pt idx="482">
                  <c:v>0.76470016174844813</c:v>
                </c:pt>
                <c:pt idx="483">
                  <c:v>0.73456151862454577</c:v>
                </c:pt>
                <c:pt idx="484">
                  <c:v>0.74721858620454529</c:v>
                </c:pt>
                <c:pt idx="485">
                  <c:v>0.72292613785617932</c:v>
                </c:pt>
                <c:pt idx="486">
                  <c:v>0.70329276021994214</c:v>
                </c:pt>
                <c:pt idx="487">
                  <c:v>0.73995052531916539</c:v>
                </c:pt>
                <c:pt idx="488">
                  <c:v>0.6968977161834522</c:v>
                </c:pt>
                <c:pt idx="489">
                  <c:v>0.69569606046955124</c:v>
                </c:pt>
                <c:pt idx="490">
                  <c:v>0.67459833959125826</c:v>
                </c:pt>
                <c:pt idx="491">
                  <c:v>0.71485660055510913</c:v>
                </c:pt>
                <c:pt idx="492">
                  <c:v>0.73506677293401856</c:v>
                </c:pt>
                <c:pt idx="493">
                  <c:v>0.74976386067947765</c:v>
                </c:pt>
                <c:pt idx="494">
                  <c:v>0.74976386067947765</c:v>
                </c:pt>
                <c:pt idx="495">
                  <c:v>0.77412002472616237</c:v>
                </c:pt>
                <c:pt idx="496">
                  <c:v>0.76411107099381947</c:v>
                </c:pt>
                <c:pt idx="497">
                  <c:v>0.76237845112726488</c:v>
                </c:pt>
                <c:pt idx="498">
                  <c:v>0.75962190881053959</c:v>
                </c:pt>
                <c:pt idx="499">
                  <c:v>0.74882489249373174</c:v>
                </c:pt>
                <c:pt idx="500">
                  <c:v>0.76982089181856894</c:v>
                </c:pt>
                <c:pt idx="501">
                  <c:v>0.74633774462077418</c:v>
                </c:pt>
                <c:pt idx="502">
                  <c:v>0.68792609873250488</c:v>
                </c:pt>
                <c:pt idx="503">
                  <c:v>0.68576758972455831</c:v>
                </c:pt>
                <c:pt idx="504">
                  <c:v>0.66956368160483071</c:v>
                </c:pt>
                <c:pt idx="505">
                  <c:v>0.670338330358071</c:v>
                </c:pt>
                <c:pt idx="506">
                  <c:v>0.69388183979637819</c:v>
                </c:pt>
                <c:pt idx="507">
                  <c:v>0.69778750032137293</c:v>
                </c:pt>
                <c:pt idx="508">
                  <c:v>0.65513375266460172</c:v>
                </c:pt>
                <c:pt idx="509">
                  <c:v>0.66485207338707064</c:v>
                </c:pt>
                <c:pt idx="510">
                  <c:v>0.66485207338707064</c:v>
                </c:pt>
                <c:pt idx="511">
                  <c:v>0.62160923497567055</c:v>
                </c:pt>
                <c:pt idx="512">
                  <c:v>0.60298189468130414</c:v>
                </c:pt>
                <c:pt idx="513">
                  <c:v>0.58216362862019744</c:v>
                </c:pt>
                <c:pt idx="514">
                  <c:v>0.53911640858082799</c:v>
                </c:pt>
                <c:pt idx="515">
                  <c:v>0.54875312849667846</c:v>
                </c:pt>
                <c:pt idx="516">
                  <c:v>0.51344792471263667</c:v>
                </c:pt>
                <c:pt idx="517">
                  <c:v>0.51376426756569149</c:v>
                </c:pt>
                <c:pt idx="518">
                  <c:v>0.49259947753127387</c:v>
                </c:pt>
                <c:pt idx="519">
                  <c:v>0.5393008487601707</c:v>
                </c:pt>
                <c:pt idx="520">
                  <c:v>0.5514012423443353</c:v>
                </c:pt>
                <c:pt idx="521">
                  <c:v>0.57590272289595679</c:v>
                </c:pt>
                <c:pt idx="522">
                  <c:v>0.56669859903711051</c:v>
                </c:pt>
                <c:pt idx="523">
                  <c:v>0.58668408974300212</c:v>
                </c:pt>
                <c:pt idx="524">
                  <c:v>0.61976147972443529</c:v>
                </c:pt>
                <c:pt idx="525">
                  <c:v>0.58569817314796913</c:v>
                </c:pt>
                <c:pt idx="526">
                  <c:v>0.54160132081524792</c:v>
                </c:pt>
                <c:pt idx="527">
                  <c:v>0.54157561097206686</c:v>
                </c:pt>
                <c:pt idx="528">
                  <c:v>0.58056961834296716</c:v>
                </c:pt>
                <c:pt idx="529">
                  <c:v>0.57881799554884372</c:v>
                </c:pt>
                <c:pt idx="530">
                  <c:v>0.53328139199797886</c:v>
                </c:pt>
                <c:pt idx="531">
                  <c:v>0.51442937003059463</c:v>
                </c:pt>
                <c:pt idx="532">
                  <c:v>0.51442937003059463</c:v>
                </c:pt>
                <c:pt idx="533">
                  <c:v>0.495812090109647</c:v>
                </c:pt>
                <c:pt idx="534">
                  <c:v>0.45735575380701299</c:v>
                </c:pt>
                <c:pt idx="535">
                  <c:v>0.50610385211698206</c:v>
                </c:pt>
                <c:pt idx="536">
                  <c:v>0.53081101141405274</c:v>
                </c:pt>
                <c:pt idx="537">
                  <c:v>0.53715798922198665</c:v>
                </c:pt>
                <c:pt idx="538">
                  <c:v>0.53722729401664893</c:v>
                </c:pt>
                <c:pt idx="539">
                  <c:v>0.51329701911135617</c:v>
                </c:pt>
                <c:pt idx="540">
                  <c:v>0.48820197652803099</c:v>
                </c:pt>
                <c:pt idx="541">
                  <c:v>0.43426943244962257</c:v>
                </c:pt>
                <c:pt idx="542">
                  <c:v>0.43031123441899655</c:v>
                </c:pt>
                <c:pt idx="543">
                  <c:v>0.46769222858509774</c:v>
                </c:pt>
                <c:pt idx="544">
                  <c:v>0.4357058302099599</c:v>
                </c:pt>
                <c:pt idx="545">
                  <c:v>0.40635301403198532</c:v>
                </c:pt>
                <c:pt idx="546">
                  <c:v>0.44742169396567633</c:v>
                </c:pt>
                <c:pt idx="547">
                  <c:v>0.5019634495455505</c:v>
                </c:pt>
                <c:pt idx="548">
                  <c:v>0.52188634237239273</c:v>
                </c:pt>
                <c:pt idx="549">
                  <c:v>0.55308020688599036</c:v>
                </c:pt>
                <c:pt idx="550">
                  <c:v>0.54688972377568046</c:v>
                </c:pt>
                <c:pt idx="551">
                  <c:v>0.57711108552546997</c:v>
                </c:pt>
                <c:pt idx="552">
                  <c:v>0.55629505510290089</c:v>
                </c:pt>
                <c:pt idx="553">
                  <c:v>0.58639122109459096</c:v>
                </c:pt>
                <c:pt idx="554">
                  <c:v>0.58387165646283967</c:v>
                </c:pt>
                <c:pt idx="555">
                  <c:v>0.6046183820907467</c:v>
                </c:pt>
                <c:pt idx="556">
                  <c:v>0.63421152941150161</c:v>
                </c:pt>
                <c:pt idx="557">
                  <c:v>0.61438588686104056</c:v>
                </c:pt>
                <c:pt idx="558">
                  <c:v>0.58959712675735165</c:v>
                </c:pt>
                <c:pt idx="559">
                  <c:v>0.59417795012066854</c:v>
                </c:pt>
                <c:pt idx="560">
                  <c:v>0.62447644140000147</c:v>
                </c:pt>
                <c:pt idx="561">
                  <c:v>0.5877694922529535</c:v>
                </c:pt>
                <c:pt idx="562">
                  <c:v>0.55251906161308018</c:v>
                </c:pt>
                <c:pt idx="563">
                  <c:v>0.55346697235297593</c:v>
                </c:pt>
                <c:pt idx="564">
                  <c:v>0.53264199937625678</c:v>
                </c:pt>
                <c:pt idx="565">
                  <c:v>0.49921473196370658</c:v>
                </c:pt>
                <c:pt idx="566">
                  <c:v>0.49469985993724563</c:v>
                </c:pt>
                <c:pt idx="567">
                  <c:v>0.52510677968564701</c:v>
                </c:pt>
                <c:pt idx="568">
                  <c:v>0.49240944825558719</c:v>
                </c:pt>
                <c:pt idx="569">
                  <c:v>0.49240944825558719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D4F-409E-B052-DFBD52BC4BE6}"/>
            </c:ext>
          </c:extLst>
        </c:ser>
        <c:ser>
          <c:idx val="3"/>
          <c:order val="3"/>
          <c:tx>
            <c:strRef>
              <c:f>Sheet2!$K$2</c:f>
              <c:strCache>
                <c:ptCount val="1"/>
                <c:pt idx="0">
                  <c:v>CSI300</c:v>
                </c:pt>
              </c:strCache>
            </c:strRef>
          </c:tx>
          <c:spPr>
            <a:ln w="28575" cap="rnd">
              <a:solidFill>
                <a:srgbClr val="777576"/>
              </a:solidFill>
              <a:round/>
            </a:ln>
            <a:effectLst/>
          </c:spPr>
          <c:marker>
            <c:symbol val="none"/>
          </c:marker>
          <c:cat>
            <c:numRef>
              <c:f>Sheet2!$G$3:$G$607</c:f>
              <c:numCache>
                <c:formatCode>m/d/yyyy</c:formatCode>
                <c:ptCount val="605"/>
                <c:pt idx="0">
                  <c:v>43829</c:v>
                </c:pt>
                <c:pt idx="1">
                  <c:v>43830</c:v>
                </c:pt>
                <c:pt idx="2">
                  <c:v>43832</c:v>
                </c:pt>
                <c:pt idx="3">
                  <c:v>43833</c:v>
                </c:pt>
                <c:pt idx="4">
                  <c:v>43836</c:v>
                </c:pt>
                <c:pt idx="5">
                  <c:v>43837</c:v>
                </c:pt>
                <c:pt idx="6">
                  <c:v>43838</c:v>
                </c:pt>
                <c:pt idx="7">
                  <c:v>43839</c:v>
                </c:pt>
                <c:pt idx="8">
                  <c:v>43840</c:v>
                </c:pt>
                <c:pt idx="9">
                  <c:v>43843</c:v>
                </c:pt>
                <c:pt idx="10">
                  <c:v>43844</c:v>
                </c:pt>
                <c:pt idx="11">
                  <c:v>43845</c:v>
                </c:pt>
                <c:pt idx="12">
                  <c:v>43846</c:v>
                </c:pt>
                <c:pt idx="13">
                  <c:v>43847</c:v>
                </c:pt>
                <c:pt idx="14">
                  <c:v>43850</c:v>
                </c:pt>
                <c:pt idx="15">
                  <c:v>43851</c:v>
                </c:pt>
                <c:pt idx="16">
                  <c:v>43852</c:v>
                </c:pt>
                <c:pt idx="17">
                  <c:v>43853</c:v>
                </c:pt>
                <c:pt idx="18">
                  <c:v>43858</c:v>
                </c:pt>
                <c:pt idx="19">
                  <c:v>43859</c:v>
                </c:pt>
                <c:pt idx="20">
                  <c:v>43860</c:v>
                </c:pt>
                <c:pt idx="21">
                  <c:v>43861</c:v>
                </c:pt>
                <c:pt idx="22">
                  <c:v>43864</c:v>
                </c:pt>
                <c:pt idx="23">
                  <c:v>43865</c:v>
                </c:pt>
                <c:pt idx="24">
                  <c:v>43866</c:v>
                </c:pt>
                <c:pt idx="25">
                  <c:v>43867</c:v>
                </c:pt>
                <c:pt idx="26">
                  <c:v>43868</c:v>
                </c:pt>
                <c:pt idx="27">
                  <c:v>43871</c:v>
                </c:pt>
                <c:pt idx="28">
                  <c:v>43872</c:v>
                </c:pt>
                <c:pt idx="29">
                  <c:v>43873</c:v>
                </c:pt>
                <c:pt idx="30">
                  <c:v>43874</c:v>
                </c:pt>
                <c:pt idx="31">
                  <c:v>43875</c:v>
                </c:pt>
                <c:pt idx="32">
                  <c:v>43878</c:v>
                </c:pt>
                <c:pt idx="33">
                  <c:v>43879</c:v>
                </c:pt>
                <c:pt idx="34">
                  <c:v>43880</c:v>
                </c:pt>
                <c:pt idx="35">
                  <c:v>43881</c:v>
                </c:pt>
                <c:pt idx="36">
                  <c:v>43882</c:v>
                </c:pt>
                <c:pt idx="37">
                  <c:v>43885</c:v>
                </c:pt>
                <c:pt idx="38">
                  <c:v>43886</c:v>
                </c:pt>
                <c:pt idx="39">
                  <c:v>43887</c:v>
                </c:pt>
                <c:pt idx="40">
                  <c:v>43888</c:v>
                </c:pt>
                <c:pt idx="41">
                  <c:v>43889</c:v>
                </c:pt>
                <c:pt idx="42">
                  <c:v>43892</c:v>
                </c:pt>
                <c:pt idx="43">
                  <c:v>43893</c:v>
                </c:pt>
                <c:pt idx="44">
                  <c:v>43894</c:v>
                </c:pt>
                <c:pt idx="45">
                  <c:v>43895</c:v>
                </c:pt>
                <c:pt idx="46">
                  <c:v>43896</c:v>
                </c:pt>
                <c:pt idx="47">
                  <c:v>43899</c:v>
                </c:pt>
                <c:pt idx="48">
                  <c:v>43900</c:v>
                </c:pt>
                <c:pt idx="49">
                  <c:v>43901</c:v>
                </c:pt>
                <c:pt idx="50">
                  <c:v>43902</c:v>
                </c:pt>
                <c:pt idx="51">
                  <c:v>43903</c:v>
                </c:pt>
                <c:pt idx="52">
                  <c:v>43906</c:v>
                </c:pt>
                <c:pt idx="53">
                  <c:v>43907</c:v>
                </c:pt>
                <c:pt idx="54">
                  <c:v>43908</c:v>
                </c:pt>
                <c:pt idx="55">
                  <c:v>43909</c:v>
                </c:pt>
                <c:pt idx="56">
                  <c:v>43910</c:v>
                </c:pt>
                <c:pt idx="57">
                  <c:v>43913</c:v>
                </c:pt>
                <c:pt idx="58">
                  <c:v>43914</c:v>
                </c:pt>
                <c:pt idx="59">
                  <c:v>43915</c:v>
                </c:pt>
                <c:pt idx="60">
                  <c:v>43916</c:v>
                </c:pt>
                <c:pt idx="61">
                  <c:v>43917</c:v>
                </c:pt>
                <c:pt idx="62">
                  <c:v>43920</c:v>
                </c:pt>
                <c:pt idx="63">
                  <c:v>43921</c:v>
                </c:pt>
                <c:pt idx="64">
                  <c:v>43922</c:v>
                </c:pt>
                <c:pt idx="65">
                  <c:v>43923</c:v>
                </c:pt>
                <c:pt idx="66">
                  <c:v>43924</c:v>
                </c:pt>
                <c:pt idx="67">
                  <c:v>43927</c:v>
                </c:pt>
                <c:pt idx="68">
                  <c:v>43928</c:v>
                </c:pt>
                <c:pt idx="69">
                  <c:v>43929</c:v>
                </c:pt>
                <c:pt idx="70">
                  <c:v>43930</c:v>
                </c:pt>
                <c:pt idx="71">
                  <c:v>43931</c:v>
                </c:pt>
                <c:pt idx="72">
                  <c:v>43934</c:v>
                </c:pt>
                <c:pt idx="73">
                  <c:v>43935</c:v>
                </c:pt>
                <c:pt idx="74">
                  <c:v>43937</c:v>
                </c:pt>
                <c:pt idx="75">
                  <c:v>43938</c:v>
                </c:pt>
                <c:pt idx="76">
                  <c:v>43941</c:v>
                </c:pt>
                <c:pt idx="77">
                  <c:v>43942</c:v>
                </c:pt>
                <c:pt idx="78">
                  <c:v>43943</c:v>
                </c:pt>
                <c:pt idx="79">
                  <c:v>43944</c:v>
                </c:pt>
                <c:pt idx="80">
                  <c:v>43945</c:v>
                </c:pt>
                <c:pt idx="81">
                  <c:v>43948</c:v>
                </c:pt>
                <c:pt idx="82">
                  <c:v>43949</c:v>
                </c:pt>
                <c:pt idx="83">
                  <c:v>43950</c:v>
                </c:pt>
                <c:pt idx="84">
                  <c:v>43955</c:v>
                </c:pt>
                <c:pt idx="85">
                  <c:v>43957</c:v>
                </c:pt>
                <c:pt idx="86">
                  <c:v>43958</c:v>
                </c:pt>
                <c:pt idx="87">
                  <c:v>43959</c:v>
                </c:pt>
                <c:pt idx="88">
                  <c:v>43962</c:v>
                </c:pt>
                <c:pt idx="89">
                  <c:v>43963</c:v>
                </c:pt>
                <c:pt idx="90">
                  <c:v>43964</c:v>
                </c:pt>
                <c:pt idx="91">
                  <c:v>43965</c:v>
                </c:pt>
                <c:pt idx="92">
                  <c:v>43966</c:v>
                </c:pt>
                <c:pt idx="93">
                  <c:v>43969</c:v>
                </c:pt>
                <c:pt idx="94">
                  <c:v>43970</c:v>
                </c:pt>
                <c:pt idx="95">
                  <c:v>43971</c:v>
                </c:pt>
                <c:pt idx="96">
                  <c:v>43972</c:v>
                </c:pt>
                <c:pt idx="97">
                  <c:v>43973</c:v>
                </c:pt>
                <c:pt idx="98">
                  <c:v>43976</c:v>
                </c:pt>
                <c:pt idx="99">
                  <c:v>43977</c:v>
                </c:pt>
                <c:pt idx="100">
                  <c:v>43978</c:v>
                </c:pt>
                <c:pt idx="101">
                  <c:v>43979</c:v>
                </c:pt>
                <c:pt idx="102">
                  <c:v>43980</c:v>
                </c:pt>
                <c:pt idx="103">
                  <c:v>43983</c:v>
                </c:pt>
                <c:pt idx="104">
                  <c:v>43984</c:v>
                </c:pt>
                <c:pt idx="105">
                  <c:v>43985</c:v>
                </c:pt>
                <c:pt idx="106">
                  <c:v>43986</c:v>
                </c:pt>
                <c:pt idx="107">
                  <c:v>43987</c:v>
                </c:pt>
                <c:pt idx="108">
                  <c:v>43990</c:v>
                </c:pt>
                <c:pt idx="109">
                  <c:v>43991</c:v>
                </c:pt>
                <c:pt idx="110">
                  <c:v>43992</c:v>
                </c:pt>
                <c:pt idx="111">
                  <c:v>43993</c:v>
                </c:pt>
                <c:pt idx="112">
                  <c:v>43994</c:v>
                </c:pt>
                <c:pt idx="113">
                  <c:v>43997</c:v>
                </c:pt>
                <c:pt idx="114">
                  <c:v>43998</c:v>
                </c:pt>
                <c:pt idx="115">
                  <c:v>43999</c:v>
                </c:pt>
                <c:pt idx="116">
                  <c:v>44000</c:v>
                </c:pt>
                <c:pt idx="117">
                  <c:v>44001</c:v>
                </c:pt>
                <c:pt idx="118">
                  <c:v>44004</c:v>
                </c:pt>
                <c:pt idx="119">
                  <c:v>44005</c:v>
                </c:pt>
                <c:pt idx="120">
                  <c:v>44006</c:v>
                </c:pt>
                <c:pt idx="121">
                  <c:v>44007</c:v>
                </c:pt>
                <c:pt idx="122">
                  <c:v>44008</c:v>
                </c:pt>
                <c:pt idx="123">
                  <c:v>44011</c:v>
                </c:pt>
                <c:pt idx="124">
                  <c:v>44012</c:v>
                </c:pt>
                <c:pt idx="125">
                  <c:v>44013</c:v>
                </c:pt>
                <c:pt idx="126">
                  <c:v>44014</c:v>
                </c:pt>
                <c:pt idx="127">
                  <c:v>44015</c:v>
                </c:pt>
                <c:pt idx="128">
                  <c:v>44018</c:v>
                </c:pt>
                <c:pt idx="129">
                  <c:v>44019</c:v>
                </c:pt>
                <c:pt idx="130">
                  <c:v>44020</c:v>
                </c:pt>
                <c:pt idx="131">
                  <c:v>44021</c:v>
                </c:pt>
                <c:pt idx="132">
                  <c:v>44022</c:v>
                </c:pt>
                <c:pt idx="133">
                  <c:v>44025</c:v>
                </c:pt>
                <c:pt idx="134">
                  <c:v>44026</c:v>
                </c:pt>
                <c:pt idx="135">
                  <c:v>44027</c:v>
                </c:pt>
                <c:pt idx="136">
                  <c:v>44028</c:v>
                </c:pt>
                <c:pt idx="137">
                  <c:v>44029</c:v>
                </c:pt>
                <c:pt idx="138">
                  <c:v>44032</c:v>
                </c:pt>
                <c:pt idx="139">
                  <c:v>44033</c:v>
                </c:pt>
                <c:pt idx="140">
                  <c:v>44034</c:v>
                </c:pt>
                <c:pt idx="141">
                  <c:v>44035</c:v>
                </c:pt>
                <c:pt idx="142">
                  <c:v>44036</c:v>
                </c:pt>
                <c:pt idx="143">
                  <c:v>44039</c:v>
                </c:pt>
                <c:pt idx="144">
                  <c:v>44040</c:v>
                </c:pt>
                <c:pt idx="145">
                  <c:v>44041</c:v>
                </c:pt>
                <c:pt idx="146">
                  <c:v>44042</c:v>
                </c:pt>
                <c:pt idx="147">
                  <c:v>44043</c:v>
                </c:pt>
                <c:pt idx="148">
                  <c:v>44046</c:v>
                </c:pt>
                <c:pt idx="149">
                  <c:v>44047</c:v>
                </c:pt>
                <c:pt idx="150">
                  <c:v>44048</c:v>
                </c:pt>
                <c:pt idx="151">
                  <c:v>44049</c:v>
                </c:pt>
                <c:pt idx="152">
                  <c:v>44050</c:v>
                </c:pt>
                <c:pt idx="153">
                  <c:v>44053</c:v>
                </c:pt>
                <c:pt idx="154">
                  <c:v>44054</c:v>
                </c:pt>
                <c:pt idx="155">
                  <c:v>44055</c:v>
                </c:pt>
                <c:pt idx="156">
                  <c:v>44056</c:v>
                </c:pt>
                <c:pt idx="157">
                  <c:v>44057</c:v>
                </c:pt>
                <c:pt idx="158">
                  <c:v>44061</c:v>
                </c:pt>
                <c:pt idx="159">
                  <c:v>44062</c:v>
                </c:pt>
                <c:pt idx="160">
                  <c:v>44063</c:v>
                </c:pt>
                <c:pt idx="161">
                  <c:v>44064</c:v>
                </c:pt>
                <c:pt idx="162">
                  <c:v>44067</c:v>
                </c:pt>
                <c:pt idx="163">
                  <c:v>44068</c:v>
                </c:pt>
                <c:pt idx="164">
                  <c:v>44069</c:v>
                </c:pt>
                <c:pt idx="165">
                  <c:v>44070</c:v>
                </c:pt>
                <c:pt idx="166">
                  <c:v>44071</c:v>
                </c:pt>
                <c:pt idx="167">
                  <c:v>44074</c:v>
                </c:pt>
                <c:pt idx="168">
                  <c:v>44075</c:v>
                </c:pt>
                <c:pt idx="169">
                  <c:v>44076</c:v>
                </c:pt>
                <c:pt idx="170">
                  <c:v>44077</c:v>
                </c:pt>
                <c:pt idx="171">
                  <c:v>44078</c:v>
                </c:pt>
                <c:pt idx="172">
                  <c:v>44081</c:v>
                </c:pt>
                <c:pt idx="173">
                  <c:v>44082</c:v>
                </c:pt>
                <c:pt idx="174">
                  <c:v>44083</c:v>
                </c:pt>
                <c:pt idx="175">
                  <c:v>44084</c:v>
                </c:pt>
                <c:pt idx="176">
                  <c:v>44085</c:v>
                </c:pt>
                <c:pt idx="177">
                  <c:v>44088</c:v>
                </c:pt>
                <c:pt idx="178">
                  <c:v>44089</c:v>
                </c:pt>
                <c:pt idx="179">
                  <c:v>44090</c:v>
                </c:pt>
                <c:pt idx="180">
                  <c:v>44091</c:v>
                </c:pt>
                <c:pt idx="181">
                  <c:v>44092</c:v>
                </c:pt>
                <c:pt idx="182">
                  <c:v>44095</c:v>
                </c:pt>
                <c:pt idx="183">
                  <c:v>44096</c:v>
                </c:pt>
                <c:pt idx="184">
                  <c:v>44097</c:v>
                </c:pt>
                <c:pt idx="185">
                  <c:v>44098</c:v>
                </c:pt>
                <c:pt idx="186">
                  <c:v>44099</c:v>
                </c:pt>
                <c:pt idx="187">
                  <c:v>44102</c:v>
                </c:pt>
                <c:pt idx="188">
                  <c:v>44103</c:v>
                </c:pt>
                <c:pt idx="189">
                  <c:v>44109</c:v>
                </c:pt>
                <c:pt idx="190">
                  <c:v>44110</c:v>
                </c:pt>
                <c:pt idx="191">
                  <c:v>44111</c:v>
                </c:pt>
                <c:pt idx="192">
                  <c:v>44112</c:v>
                </c:pt>
                <c:pt idx="193">
                  <c:v>44116</c:v>
                </c:pt>
                <c:pt idx="194">
                  <c:v>44117</c:v>
                </c:pt>
                <c:pt idx="195">
                  <c:v>44118</c:v>
                </c:pt>
                <c:pt idx="196">
                  <c:v>44119</c:v>
                </c:pt>
                <c:pt idx="197">
                  <c:v>44120</c:v>
                </c:pt>
                <c:pt idx="198">
                  <c:v>44123</c:v>
                </c:pt>
                <c:pt idx="199">
                  <c:v>44124</c:v>
                </c:pt>
                <c:pt idx="200">
                  <c:v>44125</c:v>
                </c:pt>
                <c:pt idx="201">
                  <c:v>44126</c:v>
                </c:pt>
                <c:pt idx="202">
                  <c:v>44127</c:v>
                </c:pt>
                <c:pt idx="203">
                  <c:v>44130</c:v>
                </c:pt>
                <c:pt idx="204">
                  <c:v>44131</c:v>
                </c:pt>
                <c:pt idx="205">
                  <c:v>44132</c:v>
                </c:pt>
                <c:pt idx="206">
                  <c:v>44133</c:v>
                </c:pt>
                <c:pt idx="207">
                  <c:v>44134</c:v>
                </c:pt>
                <c:pt idx="208">
                  <c:v>44137</c:v>
                </c:pt>
                <c:pt idx="209">
                  <c:v>44138</c:v>
                </c:pt>
                <c:pt idx="210">
                  <c:v>44139</c:v>
                </c:pt>
                <c:pt idx="211">
                  <c:v>44140</c:v>
                </c:pt>
                <c:pt idx="212">
                  <c:v>44141</c:v>
                </c:pt>
                <c:pt idx="213">
                  <c:v>44144</c:v>
                </c:pt>
                <c:pt idx="214">
                  <c:v>44145</c:v>
                </c:pt>
                <c:pt idx="215">
                  <c:v>44146</c:v>
                </c:pt>
                <c:pt idx="216">
                  <c:v>44147</c:v>
                </c:pt>
                <c:pt idx="217">
                  <c:v>44148</c:v>
                </c:pt>
                <c:pt idx="218">
                  <c:v>44151</c:v>
                </c:pt>
                <c:pt idx="219">
                  <c:v>44152</c:v>
                </c:pt>
                <c:pt idx="220">
                  <c:v>44153</c:v>
                </c:pt>
                <c:pt idx="221">
                  <c:v>44154</c:v>
                </c:pt>
                <c:pt idx="222">
                  <c:v>44155</c:v>
                </c:pt>
                <c:pt idx="223">
                  <c:v>44158</c:v>
                </c:pt>
                <c:pt idx="224">
                  <c:v>44159</c:v>
                </c:pt>
                <c:pt idx="225">
                  <c:v>44160</c:v>
                </c:pt>
                <c:pt idx="226">
                  <c:v>44161</c:v>
                </c:pt>
                <c:pt idx="227">
                  <c:v>44162</c:v>
                </c:pt>
                <c:pt idx="228">
                  <c:v>44165</c:v>
                </c:pt>
                <c:pt idx="229">
                  <c:v>44166</c:v>
                </c:pt>
                <c:pt idx="230">
                  <c:v>44167</c:v>
                </c:pt>
                <c:pt idx="231">
                  <c:v>44168</c:v>
                </c:pt>
                <c:pt idx="232">
                  <c:v>44169</c:v>
                </c:pt>
                <c:pt idx="233">
                  <c:v>44172</c:v>
                </c:pt>
                <c:pt idx="234">
                  <c:v>44173</c:v>
                </c:pt>
                <c:pt idx="235">
                  <c:v>44174</c:v>
                </c:pt>
                <c:pt idx="236">
                  <c:v>44175</c:v>
                </c:pt>
                <c:pt idx="237">
                  <c:v>44176</c:v>
                </c:pt>
                <c:pt idx="238">
                  <c:v>44179</c:v>
                </c:pt>
                <c:pt idx="239">
                  <c:v>44180</c:v>
                </c:pt>
                <c:pt idx="240">
                  <c:v>44181</c:v>
                </c:pt>
                <c:pt idx="241">
                  <c:v>44182</c:v>
                </c:pt>
                <c:pt idx="242">
                  <c:v>44183</c:v>
                </c:pt>
                <c:pt idx="243">
                  <c:v>44186</c:v>
                </c:pt>
                <c:pt idx="244">
                  <c:v>44187</c:v>
                </c:pt>
                <c:pt idx="245">
                  <c:v>44188</c:v>
                </c:pt>
                <c:pt idx="246">
                  <c:v>44189</c:v>
                </c:pt>
                <c:pt idx="247">
                  <c:v>44193</c:v>
                </c:pt>
                <c:pt idx="248">
                  <c:v>44194</c:v>
                </c:pt>
                <c:pt idx="249">
                  <c:v>44195</c:v>
                </c:pt>
                <c:pt idx="250">
                  <c:v>44196</c:v>
                </c:pt>
                <c:pt idx="251">
                  <c:v>44200</c:v>
                </c:pt>
                <c:pt idx="252">
                  <c:v>44201</c:v>
                </c:pt>
                <c:pt idx="253">
                  <c:v>44202</c:v>
                </c:pt>
                <c:pt idx="254">
                  <c:v>44203</c:v>
                </c:pt>
                <c:pt idx="255">
                  <c:v>44204</c:v>
                </c:pt>
                <c:pt idx="256">
                  <c:v>44207</c:v>
                </c:pt>
                <c:pt idx="257">
                  <c:v>44208</c:v>
                </c:pt>
                <c:pt idx="258">
                  <c:v>44209</c:v>
                </c:pt>
                <c:pt idx="259">
                  <c:v>44210</c:v>
                </c:pt>
                <c:pt idx="260">
                  <c:v>44211</c:v>
                </c:pt>
                <c:pt idx="261">
                  <c:v>44214</c:v>
                </c:pt>
                <c:pt idx="262">
                  <c:v>44215</c:v>
                </c:pt>
                <c:pt idx="263">
                  <c:v>44216</c:v>
                </c:pt>
                <c:pt idx="264">
                  <c:v>44217</c:v>
                </c:pt>
                <c:pt idx="265">
                  <c:v>44218</c:v>
                </c:pt>
                <c:pt idx="266">
                  <c:v>44221</c:v>
                </c:pt>
                <c:pt idx="267">
                  <c:v>44222</c:v>
                </c:pt>
                <c:pt idx="268">
                  <c:v>44223</c:v>
                </c:pt>
                <c:pt idx="269">
                  <c:v>44224</c:v>
                </c:pt>
                <c:pt idx="270">
                  <c:v>44225</c:v>
                </c:pt>
                <c:pt idx="271">
                  <c:v>44228</c:v>
                </c:pt>
                <c:pt idx="272">
                  <c:v>44229</c:v>
                </c:pt>
                <c:pt idx="273">
                  <c:v>44230</c:v>
                </c:pt>
                <c:pt idx="274">
                  <c:v>44231</c:v>
                </c:pt>
                <c:pt idx="275">
                  <c:v>44232</c:v>
                </c:pt>
                <c:pt idx="276">
                  <c:v>44235</c:v>
                </c:pt>
                <c:pt idx="277">
                  <c:v>44236</c:v>
                </c:pt>
                <c:pt idx="278">
                  <c:v>44237</c:v>
                </c:pt>
                <c:pt idx="279">
                  <c:v>44242</c:v>
                </c:pt>
                <c:pt idx="280">
                  <c:v>44243</c:v>
                </c:pt>
                <c:pt idx="281">
                  <c:v>44244</c:v>
                </c:pt>
                <c:pt idx="282">
                  <c:v>44245</c:v>
                </c:pt>
                <c:pt idx="283">
                  <c:v>44246</c:v>
                </c:pt>
                <c:pt idx="284">
                  <c:v>44249</c:v>
                </c:pt>
                <c:pt idx="285">
                  <c:v>44250</c:v>
                </c:pt>
                <c:pt idx="286">
                  <c:v>44251</c:v>
                </c:pt>
                <c:pt idx="287">
                  <c:v>44252</c:v>
                </c:pt>
                <c:pt idx="288">
                  <c:v>44253</c:v>
                </c:pt>
                <c:pt idx="289">
                  <c:v>44257</c:v>
                </c:pt>
                <c:pt idx="290">
                  <c:v>44258</c:v>
                </c:pt>
                <c:pt idx="291">
                  <c:v>44259</c:v>
                </c:pt>
                <c:pt idx="292">
                  <c:v>44260</c:v>
                </c:pt>
                <c:pt idx="293">
                  <c:v>44263</c:v>
                </c:pt>
                <c:pt idx="294">
                  <c:v>44264</c:v>
                </c:pt>
                <c:pt idx="295">
                  <c:v>44265</c:v>
                </c:pt>
                <c:pt idx="296">
                  <c:v>44266</c:v>
                </c:pt>
                <c:pt idx="297">
                  <c:v>44267</c:v>
                </c:pt>
                <c:pt idx="298">
                  <c:v>44270</c:v>
                </c:pt>
                <c:pt idx="299">
                  <c:v>44271</c:v>
                </c:pt>
                <c:pt idx="300">
                  <c:v>44272</c:v>
                </c:pt>
                <c:pt idx="301">
                  <c:v>44273</c:v>
                </c:pt>
                <c:pt idx="302">
                  <c:v>44274</c:v>
                </c:pt>
                <c:pt idx="303">
                  <c:v>44277</c:v>
                </c:pt>
                <c:pt idx="304">
                  <c:v>44278</c:v>
                </c:pt>
                <c:pt idx="305">
                  <c:v>44279</c:v>
                </c:pt>
                <c:pt idx="306">
                  <c:v>44280</c:v>
                </c:pt>
                <c:pt idx="307">
                  <c:v>44281</c:v>
                </c:pt>
                <c:pt idx="308">
                  <c:v>44284</c:v>
                </c:pt>
                <c:pt idx="309">
                  <c:v>44285</c:v>
                </c:pt>
                <c:pt idx="310">
                  <c:v>44286</c:v>
                </c:pt>
                <c:pt idx="311">
                  <c:v>44287</c:v>
                </c:pt>
                <c:pt idx="312">
                  <c:v>44288</c:v>
                </c:pt>
                <c:pt idx="313">
                  <c:v>44291</c:v>
                </c:pt>
                <c:pt idx="314">
                  <c:v>44292</c:v>
                </c:pt>
                <c:pt idx="315">
                  <c:v>44293</c:v>
                </c:pt>
                <c:pt idx="316">
                  <c:v>44294</c:v>
                </c:pt>
                <c:pt idx="317">
                  <c:v>44295</c:v>
                </c:pt>
                <c:pt idx="318">
                  <c:v>44298</c:v>
                </c:pt>
                <c:pt idx="319">
                  <c:v>44299</c:v>
                </c:pt>
                <c:pt idx="320">
                  <c:v>44300</c:v>
                </c:pt>
                <c:pt idx="321">
                  <c:v>44301</c:v>
                </c:pt>
                <c:pt idx="322">
                  <c:v>44302</c:v>
                </c:pt>
                <c:pt idx="323">
                  <c:v>44305</c:v>
                </c:pt>
                <c:pt idx="324">
                  <c:v>44306</c:v>
                </c:pt>
                <c:pt idx="325">
                  <c:v>44307</c:v>
                </c:pt>
                <c:pt idx="326">
                  <c:v>44308</c:v>
                </c:pt>
                <c:pt idx="327">
                  <c:v>44309</c:v>
                </c:pt>
                <c:pt idx="328">
                  <c:v>44312</c:v>
                </c:pt>
                <c:pt idx="329">
                  <c:v>44313</c:v>
                </c:pt>
                <c:pt idx="330">
                  <c:v>44314</c:v>
                </c:pt>
                <c:pt idx="331">
                  <c:v>44315</c:v>
                </c:pt>
                <c:pt idx="332">
                  <c:v>44316</c:v>
                </c:pt>
                <c:pt idx="333">
                  <c:v>44319</c:v>
                </c:pt>
                <c:pt idx="334">
                  <c:v>44320</c:v>
                </c:pt>
                <c:pt idx="335">
                  <c:v>44322</c:v>
                </c:pt>
                <c:pt idx="336">
                  <c:v>44323</c:v>
                </c:pt>
                <c:pt idx="337">
                  <c:v>44326</c:v>
                </c:pt>
                <c:pt idx="338">
                  <c:v>44327</c:v>
                </c:pt>
                <c:pt idx="339">
                  <c:v>44328</c:v>
                </c:pt>
                <c:pt idx="340">
                  <c:v>44329</c:v>
                </c:pt>
                <c:pt idx="341">
                  <c:v>44330</c:v>
                </c:pt>
                <c:pt idx="342">
                  <c:v>44333</c:v>
                </c:pt>
                <c:pt idx="343">
                  <c:v>44334</c:v>
                </c:pt>
                <c:pt idx="344">
                  <c:v>44336</c:v>
                </c:pt>
                <c:pt idx="345">
                  <c:v>44337</c:v>
                </c:pt>
                <c:pt idx="346">
                  <c:v>44340</c:v>
                </c:pt>
                <c:pt idx="347">
                  <c:v>44341</c:v>
                </c:pt>
                <c:pt idx="348">
                  <c:v>44342</c:v>
                </c:pt>
                <c:pt idx="349">
                  <c:v>44343</c:v>
                </c:pt>
                <c:pt idx="350">
                  <c:v>44344</c:v>
                </c:pt>
                <c:pt idx="351">
                  <c:v>44347</c:v>
                </c:pt>
                <c:pt idx="352">
                  <c:v>44348</c:v>
                </c:pt>
                <c:pt idx="353">
                  <c:v>44349</c:v>
                </c:pt>
                <c:pt idx="354">
                  <c:v>44350</c:v>
                </c:pt>
                <c:pt idx="355">
                  <c:v>44351</c:v>
                </c:pt>
                <c:pt idx="356">
                  <c:v>44354</c:v>
                </c:pt>
                <c:pt idx="357">
                  <c:v>44355</c:v>
                </c:pt>
                <c:pt idx="358">
                  <c:v>44356</c:v>
                </c:pt>
                <c:pt idx="359">
                  <c:v>44357</c:v>
                </c:pt>
                <c:pt idx="360">
                  <c:v>44358</c:v>
                </c:pt>
                <c:pt idx="361">
                  <c:v>44361</c:v>
                </c:pt>
                <c:pt idx="362">
                  <c:v>44362</c:v>
                </c:pt>
                <c:pt idx="363">
                  <c:v>44363</c:v>
                </c:pt>
                <c:pt idx="364">
                  <c:v>44364</c:v>
                </c:pt>
                <c:pt idx="365">
                  <c:v>44365</c:v>
                </c:pt>
                <c:pt idx="366">
                  <c:v>44368</c:v>
                </c:pt>
                <c:pt idx="367">
                  <c:v>44369</c:v>
                </c:pt>
                <c:pt idx="368">
                  <c:v>44370</c:v>
                </c:pt>
                <c:pt idx="369">
                  <c:v>44371</c:v>
                </c:pt>
                <c:pt idx="370">
                  <c:v>44372</c:v>
                </c:pt>
                <c:pt idx="371">
                  <c:v>44375</c:v>
                </c:pt>
                <c:pt idx="372">
                  <c:v>44376</c:v>
                </c:pt>
                <c:pt idx="373">
                  <c:v>44377</c:v>
                </c:pt>
                <c:pt idx="374">
                  <c:v>44378</c:v>
                </c:pt>
                <c:pt idx="375">
                  <c:v>44379</c:v>
                </c:pt>
                <c:pt idx="376">
                  <c:v>44382</c:v>
                </c:pt>
                <c:pt idx="377">
                  <c:v>44383</c:v>
                </c:pt>
                <c:pt idx="378">
                  <c:v>44384</c:v>
                </c:pt>
                <c:pt idx="379">
                  <c:v>44385</c:v>
                </c:pt>
                <c:pt idx="380">
                  <c:v>44386</c:v>
                </c:pt>
                <c:pt idx="381">
                  <c:v>44389</c:v>
                </c:pt>
                <c:pt idx="382">
                  <c:v>44390</c:v>
                </c:pt>
                <c:pt idx="383">
                  <c:v>44391</c:v>
                </c:pt>
                <c:pt idx="384">
                  <c:v>44392</c:v>
                </c:pt>
                <c:pt idx="385">
                  <c:v>44393</c:v>
                </c:pt>
                <c:pt idx="386">
                  <c:v>44396</c:v>
                </c:pt>
                <c:pt idx="387">
                  <c:v>44397</c:v>
                </c:pt>
                <c:pt idx="388">
                  <c:v>44398</c:v>
                </c:pt>
                <c:pt idx="389">
                  <c:v>44399</c:v>
                </c:pt>
                <c:pt idx="390">
                  <c:v>44400</c:v>
                </c:pt>
                <c:pt idx="391">
                  <c:v>44403</c:v>
                </c:pt>
                <c:pt idx="392">
                  <c:v>44404</c:v>
                </c:pt>
                <c:pt idx="393">
                  <c:v>44405</c:v>
                </c:pt>
                <c:pt idx="394">
                  <c:v>44406</c:v>
                </c:pt>
                <c:pt idx="395">
                  <c:v>44407</c:v>
                </c:pt>
                <c:pt idx="396">
                  <c:v>44410</c:v>
                </c:pt>
                <c:pt idx="397">
                  <c:v>44411</c:v>
                </c:pt>
                <c:pt idx="398">
                  <c:v>44412</c:v>
                </c:pt>
                <c:pt idx="399">
                  <c:v>44413</c:v>
                </c:pt>
                <c:pt idx="400">
                  <c:v>44414</c:v>
                </c:pt>
                <c:pt idx="401">
                  <c:v>44417</c:v>
                </c:pt>
                <c:pt idx="402">
                  <c:v>44418</c:v>
                </c:pt>
                <c:pt idx="403">
                  <c:v>44419</c:v>
                </c:pt>
                <c:pt idx="404">
                  <c:v>44420</c:v>
                </c:pt>
                <c:pt idx="405">
                  <c:v>44421</c:v>
                </c:pt>
                <c:pt idx="406">
                  <c:v>44425</c:v>
                </c:pt>
                <c:pt idx="407">
                  <c:v>44426</c:v>
                </c:pt>
                <c:pt idx="408">
                  <c:v>44427</c:v>
                </c:pt>
                <c:pt idx="409">
                  <c:v>44428</c:v>
                </c:pt>
                <c:pt idx="410">
                  <c:v>44431</c:v>
                </c:pt>
                <c:pt idx="411">
                  <c:v>44432</c:v>
                </c:pt>
                <c:pt idx="412">
                  <c:v>44433</c:v>
                </c:pt>
                <c:pt idx="413">
                  <c:v>44434</c:v>
                </c:pt>
                <c:pt idx="414">
                  <c:v>44435</c:v>
                </c:pt>
                <c:pt idx="415">
                  <c:v>44438</c:v>
                </c:pt>
                <c:pt idx="416">
                  <c:v>44439</c:v>
                </c:pt>
                <c:pt idx="417">
                  <c:v>44440</c:v>
                </c:pt>
                <c:pt idx="418">
                  <c:v>44441</c:v>
                </c:pt>
                <c:pt idx="419">
                  <c:v>44442</c:v>
                </c:pt>
                <c:pt idx="420">
                  <c:v>44445</c:v>
                </c:pt>
                <c:pt idx="421">
                  <c:v>44446</c:v>
                </c:pt>
                <c:pt idx="422">
                  <c:v>44447</c:v>
                </c:pt>
                <c:pt idx="423">
                  <c:v>44448</c:v>
                </c:pt>
                <c:pt idx="424">
                  <c:v>44449</c:v>
                </c:pt>
                <c:pt idx="425">
                  <c:v>44452</c:v>
                </c:pt>
                <c:pt idx="426">
                  <c:v>44453</c:v>
                </c:pt>
                <c:pt idx="427">
                  <c:v>44454</c:v>
                </c:pt>
                <c:pt idx="428">
                  <c:v>44455</c:v>
                </c:pt>
                <c:pt idx="429">
                  <c:v>44456</c:v>
                </c:pt>
                <c:pt idx="430">
                  <c:v>44462</c:v>
                </c:pt>
                <c:pt idx="431">
                  <c:v>44463</c:v>
                </c:pt>
                <c:pt idx="432">
                  <c:v>44466</c:v>
                </c:pt>
                <c:pt idx="433">
                  <c:v>44467</c:v>
                </c:pt>
                <c:pt idx="434">
                  <c:v>44468</c:v>
                </c:pt>
                <c:pt idx="435">
                  <c:v>44469</c:v>
                </c:pt>
                <c:pt idx="436">
                  <c:v>44470</c:v>
                </c:pt>
                <c:pt idx="437">
                  <c:v>44474</c:v>
                </c:pt>
                <c:pt idx="438">
                  <c:v>44475</c:v>
                </c:pt>
                <c:pt idx="439">
                  <c:v>44476</c:v>
                </c:pt>
                <c:pt idx="440">
                  <c:v>44477</c:v>
                </c:pt>
                <c:pt idx="441">
                  <c:v>44481</c:v>
                </c:pt>
                <c:pt idx="442">
                  <c:v>44482</c:v>
                </c:pt>
                <c:pt idx="443">
                  <c:v>44483</c:v>
                </c:pt>
                <c:pt idx="444">
                  <c:v>44484</c:v>
                </c:pt>
                <c:pt idx="445">
                  <c:v>44487</c:v>
                </c:pt>
                <c:pt idx="446">
                  <c:v>44488</c:v>
                </c:pt>
                <c:pt idx="447">
                  <c:v>44489</c:v>
                </c:pt>
                <c:pt idx="448">
                  <c:v>44490</c:v>
                </c:pt>
                <c:pt idx="449">
                  <c:v>44491</c:v>
                </c:pt>
                <c:pt idx="450">
                  <c:v>44494</c:v>
                </c:pt>
                <c:pt idx="451">
                  <c:v>44495</c:v>
                </c:pt>
                <c:pt idx="452">
                  <c:v>44496</c:v>
                </c:pt>
                <c:pt idx="453">
                  <c:v>44497</c:v>
                </c:pt>
                <c:pt idx="454">
                  <c:v>44498</c:v>
                </c:pt>
                <c:pt idx="455">
                  <c:v>44501</c:v>
                </c:pt>
                <c:pt idx="456">
                  <c:v>44502</c:v>
                </c:pt>
                <c:pt idx="457">
                  <c:v>44503</c:v>
                </c:pt>
                <c:pt idx="458">
                  <c:v>44504</c:v>
                </c:pt>
                <c:pt idx="459">
                  <c:v>44505</c:v>
                </c:pt>
                <c:pt idx="460">
                  <c:v>44508</c:v>
                </c:pt>
                <c:pt idx="461">
                  <c:v>44509</c:v>
                </c:pt>
                <c:pt idx="462">
                  <c:v>44510</c:v>
                </c:pt>
                <c:pt idx="463">
                  <c:v>44511</c:v>
                </c:pt>
                <c:pt idx="464">
                  <c:v>44512</c:v>
                </c:pt>
                <c:pt idx="465">
                  <c:v>44515</c:v>
                </c:pt>
                <c:pt idx="466">
                  <c:v>44516</c:v>
                </c:pt>
                <c:pt idx="467">
                  <c:v>44517</c:v>
                </c:pt>
                <c:pt idx="468">
                  <c:v>44518</c:v>
                </c:pt>
                <c:pt idx="469">
                  <c:v>44519</c:v>
                </c:pt>
                <c:pt idx="470">
                  <c:v>44522</c:v>
                </c:pt>
                <c:pt idx="471">
                  <c:v>44523</c:v>
                </c:pt>
                <c:pt idx="472">
                  <c:v>44524</c:v>
                </c:pt>
                <c:pt idx="473">
                  <c:v>44525</c:v>
                </c:pt>
                <c:pt idx="474">
                  <c:v>44526</c:v>
                </c:pt>
                <c:pt idx="475">
                  <c:v>44529</c:v>
                </c:pt>
                <c:pt idx="476">
                  <c:v>44530</c:v>
                </c:pt>
                <c:pt idx="477">
                  <c:v>44531</c:v>
                </c:pt>
                <c:pt idx="478">
                  <c:v>44532</c:v>
                </c:pt>
                <c:pt idx="479">
                  <c:v>44533</c:v>
                </c:pt>
                <c:pt idx="480">
                  <c:v>44536</c:v>
                </c:pt>
                <c:pt idx="481">
                  <c:v>44537</c:v>
                </c:pt>
                <c:pt idx="482">
                  <c:v>44538</c:v>
                </c:pt>
                <c:pt idx="483">
                  <c:v>44539</c:v>
                </c:pt>
                <c:pt idx="484">
                  <c:v>44540</c:v>
                </c:pt>
                <c:pt idx="485">
                  <c:v>44543</c:v>
                </c:pt>
                <c:pt idx="486">
                  <c:v>44544</c:v>
                </c:pt>
                <c:pt idx="487">
                  <c:v>44545</c:v>
                </c:pt>
                <c:pt idx="488">
                  <c:v>44546</c:v>
                </c:pt>
                <c:pt idx="489">
                  <c:v>44547</c:v>
                </c:pt>
                <c:pt idx="490">
                  <c:v>44550</c:v>
                </c:pt>
                <c:pt idx="491">
                  <c:v>44551</c:v>
                </c:pt>
                <c:pt idx="492">
                  <c:v>44552</c:v>
                </c:pt>
                <c:pt idx="493">
                  <c:v>44553</c:v>
                </c:pt>
                <c:pt idx="494">
                  <c:v>44554</c:v>
                </c:pt>
                <c:pt idx="495">
                  <c:v>44557</c:v>
                </c:pt>
                <c:pt idx="496">
                  <c:v>44558</c:v>
                </c:pt>
                <c:pt idx="497">
                  <c:v>44559</c:v>
                </c:pt>
                <c:pt idx="498">
                  <c:v>44560</c:v>
                </c:pt>
                <c:pt idx="499">
                  <c:v>44561</c:v>
                </c:pt>
                <c:pt idx="500">
                  <c:v>44564</c:v>
                </c:pt>
                <c:pt idx="501">
                  <c:v>44565</c:v>
                </c:pt>
                <c:pt idx="502">
                  <c:v>44566</c:v>
                </c:pt>
                <c:pt idx="503">
                  <c:v>44567</c:v>
                </c:pt>
                <c:pt idx="504">
                  <c:v>44568</c:v>
                </c:pt>
                <c:pt idx="505">
                  <c:v>44571</c:v>
                </c:pt>
                <c:pt idx="506">
                  <c:v>44572</c:v>
                </c:pt>
                <c:pt idx="507">
                  <c:v>44573</c:v>
                </c:pt>
                <c:pt idx="508">
                  <c:v>44574</c:v>
                </c:pt>
                <c:pt idx="509">
                  <c:v>44575</c:v>
                </c:pt>
                <c:pt idx="510">
                  <c:v>44578</c:v>
                </c:pt>
                <c:pt idx="511">
                  <c:v>44579</c:v>
                </c:pt>
                <c:pt idx="512">
                  <c:v>44580</c:v>
                </c:pt>
                <c:pt idx="513">
                  <c:v>44581</c:v>
                </c:pt>
                <c:pt idx="514">
                  <c:v>44582</c:v>
                </c:pt>
                <c:pt idx="515">
                  <c:v>44585</c:v>
                </c:pt>
                <c:pt idx="516">
                  <c:v>44586</c:v>
                </c:pt>
                <c:pt idx="517">
                  <c:v>44587</c:v>
                </c:pt>
                <c:pt idx="518">
                  <c:v>44588</c:v>
                </c:pt>
                <c:pt idx="519">
                  <c:v>44589</c:v>
                </c:pt>
                <c:pt idx="520">
                  <c:v>44595</c:v>
                </c:pt>
                <c:pt idx="521">
                  <c:v>44596</c:v>
                </c:pt>
                <c:pt idx="522">
                  <c:v>44599</c:v>
                </c:pt>
                <c:pt idx="523">
                  <c:v>44600</c:v>
                </c:pt>
                <c:pt idx="524">
                  <c:v>44601</c:v>
                </c:pt>
                <c:pt idx="525">
                  <c:v>44602</c:v>
                </c:pt>
                <c:pt idx="526">
                  <c:v>44603</c:v>
                </c:pt>
                <c:pt idx="527">
                  <c:v>44606</c:v>
                </c:pt>
                <c:pt idx="528">
                  <c:v>44607</c:v>
                </c:pt>
                <c:pt idx="529">
                  <c:v>44608</c:v>
                </c:pt>
                <c:pt idx="530">
                  <c:v>44609</c:v>
                </c:pt>
                <c:pt idx="531">
                  <c:v>44610</c:v>
                </c:pt>
                <c:pt idx="532">
                  <c:v>44613</c:v>
                </c:pt>
                <c:pt idx="533">
                  <c:v>44614</c:v>
                </c:pt>
                <c:pt idx="534">
                  <c:v>44615</c:v>
                </c:pt>
                <c:pt idx="535">
                  <c:v>44616</c:v>
                </c:pt>
                <c:pt idx="536">
                  <c:v>44617</c:v>
                </c:pt>
                <c:pt idx="537">
                  <c:v>44620</c:v>
                </c:pt>
                <c:pt idx="538">
                  <c:v>44622</c:v>
                </c:pt>
                <c:pt idx="539">
                  <c:v>44623</c:v>
                </c:pt>
                <c:pt idx="540">
                  <c:v>44624</c:v>
                </c:pt>
                <c:pt idx="541">
                  <c:v>44627</c:v>
                </c:pt>
                <c:pt idx="542">
                  <c:v>44628</c:v>
                </c:pt>
                <c:pt idx="543">
                  <c:v>44630</c:v>
                </c:pt>
                <c:pt idx="544">
                  <c:v>44631</c:v>
                </c:pt>
                <c:pt idx="545">
                  <c:v>44634</c:v>
                </c:pt>
                <c:pt idx="546">
                  <c:v>44635</c:v>
                </c:pt>
                <c:pt idx="547">
                  <c:v>44636</c:v>
                </c:pt>
                <c:pt idx="548">
                  <c:v>44637</c:v>
                </c:pt>
                <c:pt idx="549">
                  <c:v>44638</c:v>
                </c:pt>
                <c:pt idx="550">
                  <c:v>44641</c:v>
                </c:pt>
                <c:pt idx="551">
                  <c:v>44642</c:v>
                </c:pt>
                <c:pt idx="552">
                  <c:v>44643</c:v>
                </c:pt>
                <c:pt idx="553">
                  <c:v>44644</c:v>
                </c:pt>
                <c:pt idx="554">
                  <c:v>44645</c:v>
                </c:pt>
                <c:pt idx="555">
                  <c:v>44648</c:v>
                </c:pt>
                <c:pt idx="556">
                  <c:v>44649</c:v>
                </c:pt>
                <c:pt idx="557">
                  <c:v>44650</c:v>
                </c:pt>
                <c:pt idx="558">
                  <c:v>44651</c:v>
                </c:pt>
                <c:pt idx="559">
                  <c:v>44652</c:v>
                </c:pt>
                <c:pt idx="560">
                  <c:v>44655</c:v>
                </c:pt>
                <c:pt idx="561">
                  <c:v>44656</c:v>
                </c:pt>
                <c:pt idx="562">
                  <c:v>44657</c:v>
                </c:pt>
                <c:pt idx="563">
                  <c:v>44658</c:v>
                </c:pt>
                <c:pt idx="564">
                  <c:v>44659</c:v>
                </c:pt>
                <c:pt idx="565">
                  <c:v>44662</c:v>
                </c:pt>
                <c:pt idx="566">
                  <c:v>44663</c:v>
                </c:pt>
                <c:pt idx="567">
                  <c:v>44664</c:v>
                </c:pt>
                <c:pt idx="568">
                  <c:v>44665</c:v>
                </c:pt>
                <c:pt idx="569">
                  <c:v>44666</c:v>
                </c:pt>
              </c:numCache>
            </c:numRef>
          </c:cat>
          <c:val>
            <c:numRef>
              <c:f>Sheet2!$K$3:$K$607</c:f>
              <c:numCache>
                <c:formatCode>0.0%</c:formatCode>
                <c:ptCount val="605"/>
                <c:pt idx="0">
                  <c:v>0</c:v>
                </c:pt>
                <c:pt idx="1">
                  <c:v>3.6627523807890583E-3</c:v>
                </c:pt>
                <c:pt idx="2">
                  <c:v>1.7299461244649761E-2</c:v>
                </c:pt>
                <c:pt idx="3">
                  <c:v>1.5518310086901632E-2</c:v>
                </c:pt>
                <c:pt idx="4">
                  <c:v>1.1679157591452549E-2</c:v>
                </c:pt>
                <c:pt idx="5">
                  <c:v>1.9257012517057914E-2</c:v>
                </c:pt>
                <c:pt idx="6">
                  <c:v>7.5190548873855789E-3</c:v>
                </c:pt>
                <c:pt idx="7">
                  <c:v>2.0271313176353445E-2</c:v>
                </c:pt>
                <c:pt idx="8">
                  <c:v>1.9982212988438386E-2</c:v>
                </c:pt>
                <c:pt idx="9">
                  <c:v>2.9978219485842672E-2</c:v>
                </c:pt>
                <c:pt idx="10">
                  <c:v>2.6523717240416245E-2</c:v>
                </c:pt>
                <c:pt idx="11">
                  <c:v>2.0849513552183785E-2</c:v>
                </c:pt>
                <c:pt idx="12">
                  <c:v>1.6515460735049503E-2</c:v>
                </c:pt>
                <c:pt idx="13">
                  <c:v>1.79389116602926E-2</c:v>
                </c:pt>
                <c:pt idx="14">
                  <c:v>2.5529016593860643E-2</c:v>
                </c:pt>
                <c:pt idx="15">
                  <c:v>8.0066052042935265E-3</c:v>
                </c:pt>
                <c:pt idx="16">
                  <c:v>1.2323508010280149E-2</c:v>
                </c:pt>
                <c:pt idx="17">
                  <c:v>-1.9043862378510523E-2</c:v>
                </c:pt>
                <c:pt idx="18">
                  <c:v>-1.9043862378510523E-2</c:v>
                </c:pt>
                <c:pt idx="19">
                  <c:v>-1.9043862378510523E-2</c:v>
                </c:pt>
                <c:pt idx="20">
                  <c:v>-1.9043862378510523E-2</c:v>
                </c:pt>
                <c:pt idx="21">
                  <c:v>-1.9043862378510523E-2</c:v>
                </c:pt>
                <c:pt idx="22">
                  <c:v>-9.6351212628288163E-2</c:v>
                </c:pt>
                <c:pt idx="23">
                  <c:v>-7.2517597136438239E-2</c:v>
                </c:pt>
                <c:pt idx="24">
                  <c:v>-6.2009540306201205E-2</c:v>
                </c:pt>
                <c:pt idx="25">
                  <c:v>-4.4553278959631348E-2</c:v>
                </c:pt>
                <c:pt idx="26">
                  <c:v>-4.4531228945298817E-2</c:v>
                </c:pt>
                <c:pt idx="27">
                  <c:v>-4.0576926375002098E-2</c:v>
                </c:pt>
                <c:pt idx="28">
                  <c:v>-3.1646670570335877E-2</c:v>
                </c:pt>
                <c:pt idx="29">
                  <c:v>-2.3814015479110107E-2</c:v>
                </c:pt>
                <c:pt idx="30">
                  <c:v>-2.9818969382330085E-2</c:v>
                </c:pt>
                <c:pt idx="31">
                  <c:v>-2.3005514953584716E-2</c:v>
                </c:pt>
                <c:pt idx="32">
                  <c:v>-1.0314506704429682E-3</c:v>
                </c:pt>
                <c:pt idx="33">
                  <c:v>-5.9094038411124927E-3</c:v>
                </c:pt>
                <c:pt idx="34">
                  <c:v>-7.4284048284631865E-3</c:v>
                </c:pt>
                <c:pt idx="35">
                  <c:v>1.5442360037533964E-2</c:v>
                </c:pt>
                <c:pt idx="36">
                  <c:v>1.6625710806712046E-2</c:v>
                </c:pt>
                <c:pt idx="37">
                  <c:v>1.2546458155197726E-2</c:v>
                </c:pt>
                <c:pt idx="38">
                  <c:v>1.0343906723539353E-2</c:v>
                </c:pt>
                <c:pt idx="39">
                  <c:v>-2.1094513711433782E-3</c:v>
                </c:pt>
                <c:pt idx="40">
                  <c:v>7.962505175629353E-4</c:v>
                </c:pt>
                <c:pt idx="41">
                  <c:v>-3.4687122546629645E-2</c:v>
                </c:pt>
                <c:pt idx="42">
                  <c:v>-2.9302019046312244E-3</c:v>
                </c:pt>
                <c:pt idx="43">
                  <c:v>2.3838515495036017E-3</c:v>
                </c:pt>
                <c:pt idx="44">
                  <c:v>8.1879053221385334E-3</c:v>
                </c:pt>
                <c:pt idx="45">
                  <c:v>3.0649519922187896E-2</c:v>
                </c:pt>
                <c:pt idx="46">
                  <c:v>1.3935609058145948E-2</c:v>
                </c:pt>
                <c:pt idx="47">
                  <c:v>-2.0702513456633764E-2</c:v>
                </c:pt>
                <c:pt idx="48">
                  <c:v>2.6950017517513025E-4</c:v>
                </c:pt>
                <c:pt idx="49">
                  <c:v>-1.3034008472105563E-2</c:v>
                </c:pt>
                <c:pt idx="50">
                  <c:v>-3.2026420817173551E-2</c:v>
                </c:pt>
                <c:pt idx="51">
                  <c:v>-4.5648429671479307E-2</c:v>
                </c:pt>
                <c:pt idx="52">
                  <c:v>-8.6678606341094144E-2</c:v>
                </c:pt>
                <c:pt idx="53">
                  <c:v>-9.1127809233076063E-2</c:v>
                </c:pt>
                <c:pt idx="54">
                  <c:v>-0.1091157209252186</c:v>
                </c:pt>
                <c:pt idx="55">
                  <c:v>-0.12067237843704592</c:v>
                </c:pt>
                <c:pt idx="56">
                  <c:v>-0.10496051822433694</c:v>
                </c:pt>
                <c:pt idx="57">
                  <c:v>-0.13507348779776707</c:v>
                </c:pt>
                <c:pt idx="58">
                  <c:v>-0.11184747270085726</c:v>
                </c:pt>
                <c:pt idx="59">
                  <c:v>-8.7982007188304734E-2</c:v>
                </c:pt>
                <c:pt idx="60">
                  <c:v>-9.3977161085154637E-2</c:v>
                </c:pt>
                <c:pt idx="61">
                  <c:v>-9.1034709172560957E-2</c:v>
                </c:pt>
                <c:pt idx="62">
                  <c:v>-9.9842464897602179E-2</c:v>
                </c:pt>
                <c:pt idx="63">
                  <c:v>-9.6890212978638535E-2</c:v>
                </c:pt>
                <c:pt idx="64">
                  <c:v>-9.9604814743129655E-2</c:v>
                </c:pt>
                <c:pt idx="65">
                  <c:v>-8.5039555275710943E-2</c:v>
                </c:pt>
                <c:pt idx="66">
                  <c:v>-9.0260508669330664E-2</c:v>
                </c:pt>
                <c:pt idx="67">
                  <c:v>-9.0260508669330664E-2</c:v>
                </c:pt>
                <c:pt idx="68">
                  <c:v>-6.9484495164921833E-2</c:v>
                </c:pt>
                <c:pt idx="69">
                  <c:v>-7.3816097980463624E-2</c:v>
                </c:pt>
                <c:pt idx="70">
                  <c:v>-7.076094599461491E-2</c:v>
                </c:pt>
                <c:pt idx="71">
                  <c:v>-7.6550299757694895E-2</c:v>
                </c:pt>
                <c:pt idx="72">
                  <c:v>-8.0450702292956477E-2</c:v>
                </c:pt>
                <c:pt idx="73">
                  <c:v>-6.2702890756879071E-2</c:v>
                </c:pt>
                <c:pt idx="74">
                  <c:v>-6.8416294470591388E-2</c:v>
                </c:pt>
                <c:pt idx="75">
                  <c:v>-5.9324338560820089E-2</c:v>
                </c:pt>
                <c:pt idx="76">
                  <c:v>-5.5901686336096157E-2</c:v>
                </c:pt>
                <c:pt idx="77">
                  <c:v>-6.7027143567643277E-2</c:v>
                </c:pt>
                <c:pt idx="78">
                  <c:v>-5.9351288578337602E-2</c:v>
                </c:pt>
                <c:pt idx="79">
                  <c:v>-6.1710640111916071E-2</c:v>
                </c:pt>
                <c:pt idx="80">
                  <c:v>-6.9741745332134508E-2</c:v>
                </c:pt>
                <c:pt idx="81">
                  <c:v>-6.3420741223481847E-2</c:v>
                </c:pt>
                <c:pt idx="82">
                  <c:v>-5.6957637022464036E-2</c:v>
                </c:pt>
                <c:pt idx="83">
                  <c:v>-5.2577034175072201E-2</c:v>
                </c:pt>
                <c:pt idx="84">
                  <c:v>-4.1417276921230095E-2</c:v>
                </c:pt>
                <c:pt idx="85">
                  <c:v>-3.5618123151780035E-2</c:v>
                </c:pt>
                <c:pt idx="86">
                  <c:v>-3.8401324960861238E-2</c:v>
                </c:pt>
                <c:pt idx="87">
                  <c:v>-2.8912468793104718E-2</c:v>
                </c:pt>
                <c:pt idx="88">
                  <c:v>-2.9755269340925095E-2</c:v>
                </c:pt>
                <c:pt idx="89">
                  <c:v>-2.9740569331370148E-2</c:v>
                </c:pt>
                <c:pt idx="90">
                  <c:v>-2.777811805577679E-2</c:v>
                </c:pt>
                <c:pt idx="91">
                  <c:v>-3.832047490830881E-2</c:v>
                </c:pt>
                <c:pt idx="92">
                  <c:v>-4.1358476883009976E-2</c:v>
                </c:pt>
                <c:pt idx="93">
                  <c:v>-3.8886425276176473E-2</c:v>
                </c:pt>
                <c:pt idx="94">
                  <c:v>-3.0718119966777979E-2</c:v>
                </c:pt>
                <c:pt idx="95">
                  <c:v>-3.5870473315807727E-2</c:v>
                </c:pt>
                <c:pt idx="96">
                  <c:v>-4.111837672694485E-2</c:v>
                </c:pt>
                <c:pt idx="97">
                  <c:v>-6.3104691018049164E-2</c:v>
                </c:pt>
                <c:pt idx="98">
                  <c:v>-6.1815990180393632E-2</c:v>
                </c:pt>
                <c:pt idx="99">
                  <c:v>-5.1170733260976653E-2</c:v>
                </c:pt>
                <c:pt idx="100">
                  <c:v>-5.7824937586209435E-2</c:v>
                </c:pt>
                <c:pt idx="101">
                  <c:v>-5.5125035831273261E-2</c:v>
                </c:pt>
                <c:pt idx="102">
                  <c:v>-5.2579484176664693E-2</c:v>
                </c:pt>
                <c:pt idx="103">
                  <c:v>-2.7021067563693935E-2</c:v>
                </c:pt>
                <c:pt idx="104">
                  <c:v>-2.4024715616065118E-2</c:v>
                </c:pt>
                <c:pt idx="105">
                  <c:v>-2.4005115603325189E-2</c:v>
                </c:pt>
                <c:pt idx="106">
                  <c:v>-2.4362815835830332E-2</c:v>
                </c:pt>
                <c:pt idx="107">
                  <c:v>-1.9693112800523327E-2</c:v>
                </c:pt>
                <c:pt idx="108">
                  <c:v>-1.4621609504046229E-2</c:v>
                </c:pt>
                <c:pt idx="109">
                  <c:v>-8.4770055100535924E-3</c:v>
                </c:pt>
                <c:pt idx="110">
                  <c:v>-1.0270406675764399E-2</c:v>
                </c:pt>
                <c:pt idx="111">
                  <c:v>-2.1008763655696372E-2</c:v>
                </c:pt>
                <c:pt idx="112">
                  <c:v>-1.9244762509095681E-2</c:v>
                </c:pt>
                <c:pt idx="113">
                  <c:v>-3.1026820167433189E-2</c:v>
                </c:pt>
                <c:pt idx="114">
                  <c:v>-1.6429710679311982E-2</c:v>
                </c:pt>
                <c:pt idx="115">
                  <c:v>-1.5689810198376675E-2</c:v>
                </c:pt>
                <c:pt idx="116">
                  <c:v>-9.1262559320663961E-3</c:v>
                </c:pt>
                <c:pt idx="117">
                  <c:v>4.1846027199916591E-3</c:v>
                </c:pt>
                <c:pt idx="118">
                  <c:v>5.0029032518872363E-3</c:v>
                </c:pt>
                <c:pt idx="119">
                  <c:v>9.8392063954841902E-3</c:v>
                </c:pt>
                <c:pt idx="120">
                  <c:v>1.4053209134585964E-2</c:v>
                </c:pt>
                <c:pt idx="121">
                  <c:v>1.4053209134585964E-2</c:v>
                </c:pt>
                <c:pt idx="122">
                  <c:v>1.4053209134585964E-2</c:v>
                </c:pt>
                <c:pt idx="123">
                  <c:v>6.8820544733354527E-3</c:v>
                </c:pt>
                <c:pt idx="124">
                  <c:v>2.0170863111061088E-2</c:v>
                </c:pt>
                <c:pt idx="125">
                  <c:v>4.0706776459404681E-2</c:v>
                </c:pt>
                <c:pt idx="126">
                  <c:v>6.2281490482968715E-2</c:v>
                </c:pt>
                <c:pt idx="127">
                  <c:v>8.2802703821757584E-2</c:v>
                </c:pt>
                <c:pt idx="128">
                  <c:v>0.14417279371231584</c:v>
                </c:pt>
                <c:pt idx="129">
                  <c:v>0.15104259817768884</c:v>
                </c:pt>
                <c:pt idx="130">
                  <c:v>0.16963076025999424</c:v>
                </c:pt>
                <c:pt idx="131">
                  <c:v>0.18598942089312365</c:v>
                </c:pt>
                <c:pt idx="132">
                  <c:v>0.16451760693644446</c:v>
                </c:pt>
                <c:pt idx="133">
                  <c:v>0.18897597283438228</c:v>
                </c:pt>
                <c:pt idx="134">
                  <c:v>0.17763981546587981</c:v>
                </c:pt>
                <c:pt idx="135">
                  <c:v>0.16239590555733874</c:v>
                </c:pt>
                <c:pt idx="136">
                  <c:v>0.1064819692132799</c:v>
                </c:pt>
                <c:pt idx="137">
                  <c:v>0.11345222374394526</c:v>
                </c:pt>
                <c:pt idx="138">
                  <c:v>0.14667424533825946</c:v>
                </c:pt>
                <c:pt idx="139">
                  <c:v>0.14930554704860555</c:v>
                </c:pt>
                <c:pt idx="140">
                  <c:v>0.15504100077665051</c:v>
                </c:pt>
                <c:pt idx="141">
                  <c:v>0.15454855045655758</c:v>
                </c:pt>
                <c:pt idx="142">
                  <c:v>0.10387026751567396</c:v>
                </c:pt>
                <c:pt idx="143">
                  <c:v>0.10947097115613125</c:v>
                </c:pt>
                <c:pt idx="144">
                  <c:v>0.1192244274958778</c:v>
                </c:pt>
                <c:pt idx="145">
                  <c:v>0.14635819513282677</c:v>
                </c:pt>
                <c:pt idx="146">
                  <c:v>0.14075749149236927</c:v>
                </c:pt>
                <c:pt idx="147">
                  <c:v>0.15028799768719847</c:v>
                </c:pt>
                <c:pt idx="148">
                  <c:v>0.16897170983161147</c:v>
                </c:pt>
                <c:pt idx="149">
                  <c:v>0.17007176054664441</c:v>
                </c:pt>
                <c:pt idx="150">
                  <c:v>0.17039271075526186</c:v>
                </c:pt>
                <c:pt idx="151">
                  <c:v>0.16687695847002293</c:v>
                </c:pt>
                <c:pt idx="152">
                  <c:v>0.15344359973833988</c:v>
                </c:pt>
                <c:pt idx="153">
                  <c:v>0.15759390243603644</c:v>
                </c:pt>
                <c:pt idx="154">
                  <c:v>0.14703684557394947</c:v>
                </c:pt>
                <c:pt idx="155">
                  <c:v>0.13867254013715113</c:v>
                </c:pt>
                <c:pt idx="156">
                  <c:v>0.13574968823729727</c:v>
                </c:pt>
                <c:pt idx="157">
                  <c:v>0.15263509921281448</c:v>
                </c:pt>
                <c:pt idx="158">
                  <c:v>0.17912696643252812</c:v>
                </c:pt>
                <c:pt idx="159">
                  <c:v>0.16146735495378084</c:v>
                </c:pt>
                <c:pt idx="160">
                  <c:v>0.14639249515512165</c:v>
                </c:pt>
                <c:pt idx="161">
                  <c:v>0.15611655147575854</c:v>
                </c:pt>
                <c:pt idx="162">
                  <c:v>0.16518400736960492</c:v>
                </c:pt>
                <c:pt idx="163">
                  <c:v>0.16667850834103026</c:v>
                </c:pt>
                <c:pt idx="164">
                  <c:v>0.1530025994516897</c:v>
                </c:pt>
                <c:pt idx="165">
                  <c:v>0.15918150346797733</c:v>
                </c:pt>
                <c:pt idx="166">
                  <c:v>0.18684692145049908</c:v>
                </c:pt>
                <c:pt idx="167">
                  <c:v>0.17997466698353359</c:v>
                </c:pt>
                <c:pt idx="168">
                  <c:v>0.18632017110811105</c:v>
                </c:pt>
                <c:pt idx="169">
                  <c:v>0.18675382138998398</c:v>
                </c:pt>
                <c:pt idx="170">
                  <c:v>0.1801902671236737</c:v>
                </c:pt>
                <c:pt idx="171">
                  <c:v>0.16870465965802883</c:v>
                </c:pt>
                <c:pt idx="172">
                  <c:v>0.14399639359765581</c:v>
                </c:pt>
                <c:pt idx="173">
                  <c:v>0.15012629758209339</c:v>
                </c:pt>
                <c:pt idx="174">
                  <c:v>0.12322528009643197</c:v>
                </c:pt>
                <c:pt idx="175">
                  <c:v>0.12258582968078913</c:v>
                </c:pt>
                <c:pt idx="176">
                  <c:v>0.13368433689481884</c:v>
                </c:pt>
                <c:pt idx="177">
                  <c:v>0.13950799068019393</c:v>
                </c:pt>
                <c:pt idx="178">
                  <c:v>0.14867834664092516</c:v>
                </c:pt>
                <c:pt idx="179">
                  <c:v>0.14105394168506202</c:v>
                </c:pt>
                <c:pt idx="180">
                  <c:v>0.13501468775954706</c:v>
                </c:pt>
                <c:pt idx="181">
                  <c:v>0.16058780438207276</c:v>
                </c:pt>
                <c:pt idx="182">
                  <c:v>0.14940109711071314</c:v>
                </c:pt>
                <c:pt idx="183">
                  <c:v>0.13576193824525995</c:v>
                </c:pt>
                <c:pt idx="184">
                  <c:v>0.13982159088403412</c:v>
                </c:pt>
                <c:pt idx="185">
                  <c:v>0.11795287666936982</c:v>
                </c:pt>
                <c:pt idx="186">
                  <c:v>0.11965562777615824</c:v>
                </c:pt>
                <c:pt idx="187">
                  <c:v>0.12256867966964169</c:v>
                </c:pt>
                <c:pt idx="188">
                  <c:v>0.12499173124462537</c:v>
                </c:pt>
                <c:pt idx="189">
                  <c:v>0.12391373054392463</c:v>
                </c:pt>
                <c:pt idx="190">
                  <c:v>0.12391373054392463</c:v>
                </c:pt>
                <c:pt idx="191">
                  <c:v>0.12391373054392463</c:v>
                </c:pt>
                <c:pt idx="192">
                  <c:v>0.12391373054392463</c:v>
                </c:pt>
                <c:pt idx="193">
                  <c:v>0.18167496808872929</c:v>
                </c:pt>
                <c:pt idx="194">
                  <c:v>0.18560477064310077</c:v>
                </c:pt>
                <c:pt idx="195">
                  <c:v>0.17774026553117261</c:v>
                </c:pt>
                <c:pt idx="196">
                  <c:v>0.17569206419984162</c:v>
                </c:pt>
                <c:pt idx="197">
                  <c:v>0.17396236307553603</c:v>
                </c:pt>
                <c:pt idx="198">
                  <c:v>0.16509580731227458</c:v>
                </c:pt>
                <c:pt idx="199">
                  <c:v>0.17440091336059371</c:v>
                </c:pt>
                <c:pt idx="200">
                  <c:v>0.17424411325867362</c:v>
                </c:pt>
                <c:pt idx="201">
                  <c:v>0.17060586089380947</c:v>
                </c:pt>
                <c:pt idx="202">
                  <c:v>0.1560308014200209</c:v>
                </c:pt>
                <c:pt idx="203">
                  <c:v>0.14935454708045559</c:v>
                </c:pt>
                <c:pt idx="204">
                  <c:v>0.15132434836082642</c:v>
                </c:pt>
                <c:pt idx="205">
                  <c:v>0.16063190441073805</c:v>
                </c:pt>
                <c:pt idx="206">
                  <c:v>0.16936616008800409</c:v>
                </c:pt>
                <c:pt idx="207">
                  <c:v>0.15035659773178844</c:v>
                </c:pt>
                <c:pt idx="208">
                  <c:v>0.15660410179266604</c:v>
                </c:pt>
                <c:pt idx="209">
                  <c:v>0.17050296082692462</c:v>
                </c:pt>
                <c:pt idx="210">
                  <c:v>0.17934746657585321</c:v>
                </c:pt>
                <c:pt idx="211">
                  <c:v>0.19685272795427311</c:v>
                </c:pt>
                <c:pt idx="212">
                  <c:v>0.19700217805141573</c:v>
                </c:pt>
                <c:pt idx="213">
                  <c:v>0.22043154328050329</c:v>
                </c:pt>
                <c:pt idx="214">
                  <c:v>0.21370138890590273</c:v>
                </c:pt>
                <c:pt idx="215">
                  <c:v>0.20170128110583252</c:v>
                </c:pt>
                <c:pt idx="216">
                  <c:v>0.20257348167276312</c:v>
                </c:pt>
                <c:pt idx="217">
                  <c:v>0.18992902345386531</c:v>
                </c:pt>
                <c:pt idx="218">
                  <c:v>0.20152243098958023</c:v>
                </c:pt>
                <c:pt idx="219">
                  <c:v>0.19922432949581403</c:v>
                </c:pt>
                <c:pt idx="220">
                  <c:v>0.19845992899895393</c:v>
                </c:pt>
                <c:pt idx="221">
                  <c:v>0.20735833478291754</c:v>
                </c:pt>
                <c:pt idx="222">
                  <c:v>0.21110683721944423</c:v>
                </c:pt>
                <c:pt idx="223">
                  <c:v>0.22623314705154551</c:v>
                </c:pt>
                <c:pt idx="224">
                  <c:v>0.21870184215619726</c:v>
                </c:pt>
                <c:pt idx="225">
                  <c:v>0.20312228202948335</c:v>
                </c:pt>
                <c:pt idx="226">
                  <c:v>0.20530033344521681</c:v>
                </c:pt>
                <c:pt idx="227">
                  <c:v>0.22028944318813815</c:v>
                </c:pt>
                <c:pt idx="228">
                  <c:v>0.215262039920326</c:v>
                </c:pt>
                <c:pt idx="229">
                  <c:v>0.24144030693619967</c:v>
                </c:pt>
                <c:pt idx="230">
                  <c:v>0.24145010694256963</c:v>
                </c:pt>
                <c:pt idx="231">
                  <c:v>0.23898050533732862</c:v>
                </c:pt>
                <c:pt idx="232">
                  <c:v>0.24115120674828439</c:v>
                </c:pt>
                <c:pt idx="233">
                  <c:v>0.23044959979223978</c:v>
                </c:pt>
                <c:pt idx="234">
                  <c:v>0.22742139782390858</c:v>
                </c:pt>
                <c:pt idx="235">
                  <c:v>0.21096228712548659</c:v>
                </c:pt>
                <c:pt idx="236">
                  <c:v>0.2104306367799138</c:v>
                </c:pt>
                <c:pt idx="237">
                  <c:v>0.19796012867408352</c:v>
                </c:pt>
                <c:pt idx="238">
                  <c:v>0.20903658587378082</c:v>
                </c:pt>
                <c:pt idx="239">
                  <c:v>0.2115502875076869</c:v>
                </c:pt>
                <c:pt idx="240">
                  <c:v>0.21369893890431024</c:v>
                </c:pt>
                <c:pt idx="241">
                  <c:v>0.22928339903420913</c:v>
                </c:pt>
                <c:pt idx="242">
                  <c:v>0.22499344624574014</c:v>
                </c:pt>
                <c:pt idx="243">
                  <c:v>0.23647660370979251</c:v>
                </c:pt>
                <c:pt idx="244">
                  <c:v>0.21636944064013641</c:v>
                </c:pt>
                <c:pt idx="245">
                  <c:v>0.22674519738437815</c:v>
                </c:pt>
                <c:pt idx="246">
                  <c:v>0.22500569625370259</c:v>
                </c:pt>
                <c:pt idx="247">
                  <c:v>0.24078125650781668</c:v>
                </c:pt>
                <c:pt idx="248">
                  <c:v>0.23552110308871699</c:v>
                </c:pt>
                <c:pt idx="249">
                  <c:v>0.25285976435884683</c:v>
                </c:pt>
                <c:pt idx="250">
                  <c:v>0.27676687989847193</c:v>
                </c:pt>
                <c:pt idx="251">
                  <c:v>0.29059223888495533</c:v>
                </c:pt>
                <c:pt idx="252">
                  <c:v>0.31528580493577318</c:v>
                </c:pt>
                <c:pt idx="253">
                  <c:v>0.32733001276450824</c:v>
                </c:pt>
                <c:pt idx="254">
                  <c:v>0.3508475780509257</c:v>
                </c:pt>
                <c:pt idx="255">
                  <c:v>0.34638122514779646</c:v>
                </c:pt>
                <c:pt idx="256">
                  <c:v>0.33308506650529313</c:v>
                </c:pt>
                <c:pt idx="257">
                  <c:v>0.37110664121931691</c:v>
                </c:pt>
                <c:pt idx="258">
                  <c:v>0.36660353829229986</c:v>
                </c:pt>
                <c:pt idx="259">
                  <c:v>0.34026357117132133</c:v>
                </c:pt>
                <c:pt idx="260">
                  <c:v>0.33723046919980493</c:v>
                </c:pt>
                <c:pt idx="261">
                  <c:v>0.35203827882488126</c:v>
                </c:pt>
                <c:pt idx="262">
                  <c:v>0.33219326592562282</c:v>
                </c:pt>
                <c:pt idx="263">
                  <c:v>0.34172622212204451</c:v>
                </c:pt>
                <c:pt idx="264">
                  <c:v>0.36341853622204856</c:v>
                </c:pt>
                <c:pt idx="265">
                  <c:v>0.36459698698804144</c:v>
                </c:pt>
                <c:pt idx="266">
                  <c:v>0.37835129592834238</c:v>
                </c:pt>
                <c:pt idx="267">
                  <c:v>0.35067852794104315</c:v>
                </c:pt>
                <c:pt idx="268">
                  <c:v>0.35436088033457214</c:v>
                </c:pt>
                <c:pt idx="269">
                  <c:v>0.31740015631010166</c:v>
                </c:pt>
                <c:pt idx="270">
                  <c:v>0.31123350230177649</c:v>
                </c:pt>
                <c:pt idx="271">
                  <c:v>0.32732511276132326</c:v>
                </c:pt>
                <c:pt idx="272">
                  <c:v>0.34776792604915197</c:v>
                </c:pt>
                <c:pt idx="273">
                  <c:v>0.34387487351866763</c:v>
                </c:pt>
                <c:pt idx="274">
                  <c:v>0.34111862172710405</c:v>
                </c:pt>
                <c:pt idx="275">
                  <c:v>0.34343632323360995</c:v>
                </c:pt>
                <c:pt idx="276">
                  <c:v>0.36331808615675598</c:v>
                </c:pt>
                <c:pt idx="277">
                  <c:v>0.39313215553590108</c:v>
                </c:pt>
                <c:pt idx="278">
                  <c:v>0.42289232488001116</c:v>
                </c:pt>
                <c:pt idx="279">
                  <c:v>0.42289232488001116</c:v>
                </c:pt>
                <c:pt idx="280">
                  <c:v>0.42289232488001116</c:v>
                </c:pt>
                <c:pt idx="281">
                  <c:v>0.42289232488001116</c:v>
                </c:pt>
                <c:pt idx="282">
                  <c:v>0.41325401861511213</c:v>
                </c:pt>
                <c:pt idx="283">
                  <c:v>0.41581672028086825</c:v>
                </c:pt>
                <c:pt idx="284">
                  <c:v>0.37134674137538193</c:v>
                </c:pt>
                <c:pt idx="285">
                  <c:v>0.36702003856302512</c:v>
                </c:pt>
                <c:pt idx="286">
                  <c:v>0.33220551593358527</c:v>
                </c:pt>
                <c:pt idx="287">
                  <c:v>0.34004307102799625</c:v>
                </c:pt>
                <c:pt idx="288">
                  <c:v>0.30750704987958244</c:v>
                </c:pt>
                <c:pt idx="289">
                  <c:v>0.31066020192913135</c:v>
                </c:pt>
                <c:pt idx="290">
                  <c:v>0.33579231826500688</c:v>
                </c:pt>
                <c:pt idx="291">
                  <c:v>0.29377479095361414</c:v>
                </c:pt>
                <c:pt idx="292">
                  <c:v>0.28938683810144483</c:v>
                </c:pt>
                <c:pt idx="293">
                  <c:v>0.24460570899371081</c:v>
                </c:pt>
                <c:pt idx="294">
                  <c:v>0.21789579163226458</c:v>
                </c:pt>
                <c:pt idx="295">
                  <c:v>0.22588524682541022</c:v>
                </c:pt>
                <c:pt idx="296">
                  <c:v>0.25641471666956583</c:v>
                </c:pt>
                <c:pt idx="297">
                  <c:v>0.26086391956154764</c:v>
                </c:pt>
                <c:pt idx="298">
                  <c:v>0.23370810191026625</c:v>
                </c:pt>
                <c:pt idx="299">
                  <c:v>0.24444400888860573</c:v>
                </c:pt>
                <c:pt idx="300">
                  <c:v>0.2497115123124829</c:v>
                </c:pt>
                <c:pt idx="301">
                  <c:v>0.25973446882740481</c:v>
                </c:pt>
                <c:pt idx="302">
                  <c:v>0.2267378473796009</c:v>
                </c:pt>
                <c:pt idx="303">
                  <c:v>0.23900255535166082</c:v>
                </c:pt>
                <c:pt idx="304">
                  <c:v>0.22726704772358097</c:v>
                </c:pt>
                <c:pt idx="305">
                  <c:v>0.20752983489439258</c:v>
                </c:pt>
                <c:pt idx="306">
                  <c:v>0.20695653452174745</c:v>
                </c:pt>
                <c:pt idx="307">
                  <c:v>0.23430835230042901</c:v>
                </c:pt>
                <c:pt idx="308">
                  <c:v>0.23648640371616247</c:v>
                </c:pt>
                <c:pt idx="309">
                  <c:v>0.24820966133627964</c:v>
                </c:pt>
                <c:pt idx="310">
                  <c:v>0.23684900395185249</c:v>
                </c:pt>
                <c:pt idx="311">
                  <c:v>0.25214191389224383</c:v>
                </c:pt>
                <c:pt idx="312">
                  <c:v>0.26458302197896444</c:v>
                </c:pt>
                <c:pt idx="313">
                  <c:v>0.26458302197896444</c:v>
                </c:pt>
                <c:pt idx="314">
                  <c:v>0.25938411859967703</c:v>
                </c:pt>
                <c:pt idx="315">
                  <c:v>0.25041711277112322</c:v>
                </c:pt>
                <c:pt idx="316">
                  <c:v>0.25249226411997161</c:v>
                </c:pt>
                <c:pt idx="317">
                  <c:v>0.23365910187841621</c:v>
                </c:pt>
                <c:pt idx="318">
                  <c:v>0.2121995379296997</c:v>
                </c:pt>
                <c:pt idx="319">
                  <c:v>0.21021258663818143</c:v>
                </c:pt>
                <c:pt idx="320">
                  <c:v>0.22025514316584305</c:v>
                </c:pt>
                <c:pt idx="321">
                  <c:v>0.21249843812398472</c:v>
                </c:pt>
                <c:pt idx="322">
                  <c:v>0.21671489086467921</c:v>
                </c:pt>
                <c:pt idx="323">
                  <c:v>0.24632071010846168</c:v>
                </c:pt>
                <c:pt idx="324">
                  <c:v>0.24542400952560617</c:v>
                </c:pt>
                <c:pt idx="325">
                  <c:v>0.24919456197646528</c:v>
                </c:pt>
                <c:pt idx="326">
                  <c:v>0.2468646104619967</c:v>
                </c:pt>
                <c:pt idx="327">
                  <c:v>0.258186067820944</c:v>
                </c:pt>
                <c:pt idx="328">
                  <c:v>0.2439246085509954</c:v>
                </c:pt>
                <c:pt idx="329">
                  <c:v>0.24717821066583712</c:v>
                </c:pt>
                <c:pt idx="330">
                  <c:v>0.25421461523949973</c:v>
                </c:pt>
                <c:pt idx="331">
                  <c:v>0.26522247239460706</c:v>
                </c:pt>
                <c:pt idx="332">
                  <c:v>0.25525586591631266</c:v>
                </c:pt>
                <c:pt idx="333">
                  <c:v>0.25525586591631266</c:v>
                </c:pt>
                <c:pt idx="334">
                  <c:v>0.25525586591631266</c:v>
                </c:pt>
                <c:pt idx="335">
                  <c:v>0.23997520598388378</c:v>
                </c:pt>
                <c:pt idx="336">
                  <c:v>0.22403304562147963</c:v>
                </c:pt>
                <c:pt idx="337">
                  <c:v>0.22314369504340181</c:v>
                </c:pt>
                <c:pt idx="338">
                  <c:v>0.23065049992282494</c:v>
                </c:pt>
                <c:pt idx="339">
                  <c:v>0.23591555334510961</c:v>
                </c:pt>
                <c:pt idx="340">
                  <c:v>0.22327844513098927</c:v>
                </c:pt>
                <c:pt idx="341">
                  <c:v>0.2520953638619865</c:v>
                </c:pt>
                <c:pt idx="342">
                  <c:v>0.27032337571019416</c:v>
                </c:pt>
                <c:pt idx="343">
                  <c:v>0.270962826125837</c:v>
                </c:pt>
                <c:pt idx="344">
                  <c:v>0.27067127593632923</c:v>
                </c:pt>
                <c:pt idx="345">
                  <c:v>0.25786756761391882</c:v>
                </c:pt>
                <c:pt idx="346">
                  <c:v>0.26312037102824126</c:v>
                </c:pt>
                <c:pt idx="347">
                  <c:v>0.30302844696849029</c:v>
                </c:pt>
                <c:pt idx="348">
                  <c:v>0.30354539730450836</c:v>
                </c:pt>
                <c:pt idx="349">
                  <c:v>0.30786720011367996</c:v>
                </c:pt>
                <c:pt idx="350">
                  <c:v>0.30366789738413336</c:v>
                </c:pt>
                <c:pt idx="351">
                  <c:v>0.30623549905307423</c:v>
                </c:pt>
                <c:pt idx="352">
                  <c:v>0.30871245066309294</c:v>
                </c:pt>
                <c:pt idx="353">
                  <c:v>0.29604349242827022</c:v>
                </c:pt>
                <c:pt idx="354">
                  <c:v>0.28754688690547647</c:v>
                </c:pt>
                <c:pt idx="355">
                  <c:v>0.2941594412036368</c:v>
                </c:pt>
                <c:pt idx="356">
                  <c:v>0.29302019046312378</c:v>
                </c:pt>
                <c:pt idx="357">
                  <c:v>0.28187023321565152</c:v>
                </c:pt>
                <c:pt idx="358">
                  <c:v>0.28293108390520438</c:v>
                </c:pt>
                <c:pt idx="359">
                  <c:v>0.29151098948214327</c:v>
                </c:pt>
                <c:pt idx="360">
                  <c:v>0.28005233203401581</c:v>
                </c:pt>
                <c:pt idx="361">
                  <c:v>0.28005233203401581</c:v>
                </c:pt>
                <c:pt idx="362">
                  <c:v>0.26580802277521487</c:v>
                </c:pt>
                <c:pt idx="363">
                  <c:v>0.24472085906855834</c:v>
                </c:pt>
                <c:pt idx="364">
                  <c:v>0.24996386247651059</c:v>
                </c:pt>
                <c:pt idx="365">
                  <c:v>0.25010596256887574</c:v>
                </c:pt>
                <c:pt idx="366">
                  <c:v>0.24714636064513451</c:v>
                </c:pt>
                <c:pt idx="367">
                  <c:v>0.25493001570451024</c:v>
                </c:pt>
                <c:pt idx="368">
                  <c:v>0.26111136972239035</c:v>
                </c:pt>
                <c:pt idx="369">
                  <c:v>0.26321347108875615</c:v>
                </c:pt>
                <c:pt idx="370">
                  <c:v>0.28379348446576502</c:v>
                </c:pt>
                <c:pt idx="371">
                  <c:v>0.28668203634332357</c:v>
                </c:pt>
                <c:pt idx="372">
                  <c:v>0.27168312659403226</c:v>
                </c:pt>
                <c:pt idx="373">
                  <c:v>0.27989063192891073</c:v>
                </c:pt>
                <c:pt idx="374">
                  <c:v>0.28126753282389627</c:v>
                </c:pt>
                <c:pt idx="375">
                  <c:v>0.24487520916888594</c:v>
                </c:pt>
                <c:pt idx="376">
                  <c:v>0.24601935991258395</c:v>
                </c:pt>
                <c:pt idx="377">
                  <c:v>0.24536030948420118</c:v>
                </c:pt>
                <c:pt idx="378">
                  <c:v>0.25942086862356462</c:v>
                </c:pt>
                <c:pt idx="379">
                  <c:v>0.24662451030593169</c:v>
                </c:pt>
                <c:pt idx="380">
                  <c:v>0.24201360730884458</c:v>
                </c:pt>
                <c:pt idx="381">
                  <c:v>0.25751476738459878</c:v>
                </c:pt>
                <c:pt idx="382">
                  <c:v>0.25981531887995724</c:v>
                </c:pt>
                <c:pt idx="383">
                  <c:v>0.24535785948260869</c:v>
                </c:pt>
                <c:pt idx="384">
                  <c:v>0.26210852037053822</c:v>
                </c:pt>
                <c:pt idx="385">
                  <c:v>0.24821946134265005</c:v>
                </c:pt>
                <c:pt idx="386">
                  <c:v>0.2528058643238118</c:v>
                </c:pt>
                <c:pt idx="387">
                  <c:v>0.25170336360718615</c:v>
                </c:pt>
                <c:pt idx="388">
                  <c:v>0.26029061918890251</c:v>
                </c:pt>
                <c:pt idx="389">
                  <c:v>0.26217957041672069</c:v>
                </c:pt>
                <c:pt idx="390">
                  <c:v>0.24686216046040421</c:v>
                </c:pt>
                <c:pt idx="391">
                  <c:v>0.20669928435453477</c:v>
                </c:pt>
                <c:pt idx="392">
                  <c:v>0.16407170664660931</c:v>
                </c:pt>
                <c:pt idx="393">
                  <c:v>0.16631835810693274</c:v>
                </c:pt>
                <c:pt idx="394">
                  <c:v>0.18831692240599973</c:v>
                </c:pt>
                <c:pt idx="395">
                  <c:v>0.17873741617932049</c:v>
                </c:pt>
                <c:pt idx="396">
                  <c:v>0.20876708569860569</c:v>
                </c:pt>
                <c:pt idx="397">
                  <c:v>0.20894348581326572</c:v>
                </c:pt>
                <c:pt idx="398">
                  <c:v>0.21981904288237786</c:v>
                </c:pt>
                <c:pt idx="399">
                  <c:v>0.21242493807620977</c:v>
                </c:pt>
                <c:pt idx="400">
                  <c:v>0.20578298375893955</c:v>
                </c:pt>
                <c:pt idx="401">
                  <c:v>0.22146299395094604</c:v>
                </c:pt>
                <c:pt idx="402">
                  <c:v>0.2355725531221593</c:v>
                </c:pt>
                <c:pt idx="403">
                  <c:v>0.22875909869341404</c:v>
                </c:pt>
                <c:pt idx="404">
                  <c:v>0.21847154200650243</c:v>
                </c:pt>
                <c:pt idx="405">
                  <c:v>0.21176588764782678</c:v>
                </c:pt>
                <c:pt idx="406">
                  <c:v>0.1851637703564506</c:v>
                </c:pt>
                <c:pt idx="407">
                  <c:v>0.19908957940822658</c:v>
                </c:pt>
                <c:pt idx="408">
                  <c:v>0.19122507429629843</c:v>
                </c:pt>
                <c:pt idx="409">
                  <c:v>0.16847190950674129</c:v>
                </c:pt>
                <c:pt idx="410">
                  <c:v>0.18479137011439062</c:v>
                </c:pt>
                <c:pt idx="411">
                  <c:v>0.19765632847661352</c:v>
                </c:pt>
                <c:pt idx="412">
                  <c:v>0.20004998003248686</c:v>
                </c:pt>
                <c:pt idx="413">
                  <c:v>0.17639521465688945</c:v>
                </c:pt>
                <c:pt idx="414">
                  <c:v>0.18262556870661961</c:v>
                </c:pt>
                <c:pt idx="415">
                  <c:v>0.17925191651374583</c:v>
                </c:pt>
                <c:pt idx="416">
                  <c:v>0.17737521529388989</c:v>
                </c:pt>
                <c:pt idx="417">
                  <c:v>0.19301847546200901</c:v>
                </c:pt>
                <c:pt idx="418">
                  <c:v>0.19300622545404655</c:v>
                </c:pt>
                <c:pt idx="419">
                  <c:v>0.18655047125780633</c:v>
                </c:pt>
                <c:pt idx="420">
                  <c:v>0.20876463569701298</c:v>
                </c:pt>
                <c:pt idx="421">
                  <c:v>0.22324414510869417</c:v>
                </c:pt>
                <c:pt idx="422">
                  <c:v>0.21817264181221718</c:v>
                </c:pt>
                <c:pt idx="423">
                  <c:v>0.21765324147460707</c:v>
                </c:pt>
                <c:pt idx="424">
                  <c:v>0.22831319840357911</c:v>
                </c:pt>
                <c:pt idx="425">
                  <c:v>0.2229574949223716</c:v>
                </c:pt>
                <c:pt idx="426">
                  <c:v>0.20470498305823881</c:v>
                </c:pt>
                <c:pt idx="427">
                  <c:v>0.1924941751212137</c:v>
                </c:pt>
                <c:pt idx="428">
                  <c:v>0.17788726562672252</c:v>
                </c:pt>
                <c:pt idx="429">
                  <c:v>0.18970607330894751</c:v>
                </c:pt>
                <c:pt idx="430">
                  <c:v>0.18903477287260229</c:v>
                </c:pt>
                <c:pt idx="431">
                  <c:v>0.18811112227222959</c:v>
                </c:pt>
                <c:pt idx="432">
                  <c:v>0.19495642672167723</c:v>
                </c:pt>
                <c:pt idx="433">
                  <c:v>0.19653912775043292</c:v>
                </c:pt>
                <c:pt idx="434">
                  <c:v>0.18431361980385286</c:v>
                </c:pt>
                <c:pt idx="435">
                  <c:v>0.19226387497151864</c:v>
                </c:pt>
                <c:pt idx="436">
                  <c:v>0.19226387497151864</c:v>
                </c:pt>
                <c:pt idx="437">
                  <c:v>0.19226387497151864</c:v>
                </c:pt>
                <c:pt idx="438">
                  <c:v>0.19226387497151864</c:v>
                </c:pt>
                <c:pt idx="439">
                  <c:v>0.19226387497151864</c:v>
                </c:pt>
                <c:pt idx="440">
                  <c:v>0.20783608509345508</c:v>
                </c:pt>
                <c:pt idx="441">
                  <c:v>0.19654157775202563</c:v>
                </c:pt>
                <c:pt idx="442">
                  <c:v>0.21032773671302873</c:v>
                </c:pt>
                <c:pt idx="443">
                  <c:v>0.20383523249290092</c:v>
                </c:pt>
                <c:pt idx="444">
                  <c:v>0.20836773543902787</c:v>
                </c:pt>
                <c:pt idx="445">
                  <c:v>0.1943218763092196</c:v>
                </c:pt>
                <c:pt idx="446">
                  <c:v>0.20606718394366963</c:v>
                </c:pt>
                <c:pt idx="447">
                  <c:v>0.20299488194667337</c:v>
                </c:pt>
                <c:pt idx="448">
                  <c:v>0.20736568478769524</c:v>
                </c:pt>
                <c:pt idx="449">
                  <c:v>0.2151346398375158</c:v>
                </c:pt>
                <c:pt idx="450">
                  <c:v>0.21998319298907543</c:v>
                </c:pt>
                <c:pt idx="451">
                  <c:v>0.21596029037418885</c:v>
                </c:pt>
                <c:pt idx="452">
                  <c:v>0.20004998003248686</c:v>
                </c:pt>
                <c:pt idx="453">
                  <c:v>0.19171507461479864</c:v>
                </c:pt>
                <c:pt idx="454">
                  <c:v>0.20264943172213079</c:v>
                </c:pt>
                <c:pt idx="455">
                  <c:v>0.19821982884288869</c:v>
                </c:pt>
                <c:pt idx="456">
                  <c:v>0.18576402074661358</c:v>
                </c:pt>
                <c:pt idx="457">
                  <c:v>0.1811727177622664</c:v>
                </c:pt>
                <c:pt idx="458">
                  <c:v>0.19284207534734898</c:v>
                </c:pt>
                <c:pt idx="459">
                  <c:v>0.18637652114473879</c:v>
                </c:pt>
                <c:pt idx="460">
                  <c:v>0.18780487207316687</c:v>
                </c:pt>
                <c:pt idx="461">
                  <c:v>0.1874520718438466</c:v>
                </c:pt>
                <c:pt idx="462">
                  <c:v>0.18119231777500633</c:v>
                </c:pt>
                <c:pt idx="463">
                  <c:v>0.20017003011051937</c:v>
                </c:pt>
                <c:pt idx="464">
                  <c:v>0.19765387847502103</c:v>
                </c:pt>
                <c:pt idx="465">
                  <c:v>0.19618387751952038</c:v>
                </c:pt>
                <c:pt idx="466">
                  <c:v>0.19641417766921543</c:v>
                </c:pt>
                <c:pt idx="467">
                  <c:v>0.19700952805619321</c:v>
                </c:pt>
                <c:pt idx="468">
                  <c:v>0.18521767039148562</c:v>
                </c:pt>
                <c:pt idx="469">
                  <c:v>0.19806547874256131</c:v>
                </c:pt>
                <c:pt idx="470">
                  <c:v>0.20353878230020839</c:v>
                </c:pt>
                <c:pt idx="471">
                  <c:v>0.20377153245149615</c:v>
                </c:pt>
                <c:pt idx="472">
                  <c:v>0.20458248297861381</c:v>
                </c:pt>
                <c:pt idx="473">
                  <c:v>0.19962857975857662</c:v>
                </c:pt>
                <c:pt idx="474">
                  <c:v>0.1907326239762055</c:v>
                </c:pt>
                <c:pt idx="475">
                  <c:v>0.1885986725891371</c:v>
                </c:pt>
                <c:pt idx="476">
                  <c:v>0.18384811950127755</c:v>
                </c:pt>
                <c:pt idx="477">
                  <c:v>0.18674402138361401</c:v>
                </c:pt>
                <c:pt idx="478">
                  <c:v>0.18975997334398254</c:v>
                </c:pt>
                <c:pt idx="479">
                  <c:v>0.20075068048794242</c:v>
                </c:pt>
                <c:pt idx="480">
                  <c:v>0.19869267915024147</c:v>
                </c:pt>
                <c:pt idx="481">
                  <c:v>0.20591528384493452</c:v>
                </c:pt>
                <c:pt idx="482">
                  <c:v>0.22400364560236974</c:v>
                </c:pt>
                <c:pt idx="483">
                  <c:v>0.24427985878190817</c:v>
                </c:pt>
                <c:pt idx="484">
                  <c:v>0.23850520502838313</c:v>
                </c:pt>
                <c:pt idx="485">
                  <c:v>0.24553180959567622</c:v>
                </c:pt>
                <c:pt idx="486">
                  <c:v>0.23717730416524763</c:v>
                </c:pt>
                <c:pt idx="487">
                  <c:v>0.22644629719009313</c:v>
                </c:pt>
                <c:pt idx="488">
                  <c:v>0.23350965178127359</c:v>
                </c:pt>
                <c:pt idx="489">
                  <c:v>0.21391698904604284</c:v>
                </c:pt>
                <c:pt idx="490">
                  <c:v>0.19570367720739013</c:v>
                </c:pt>
                <c:pt idx="491">
                  <c:v>0.20380583247379103</c:v>
                </c:pt>
                <c:pt idx="492">
                  <c:v>0.20404103262667106</c:v>
                </c:pt>
                <c:pt idx="493">
                  <c:v>0.21244208808735721</c:v>
                </c:pt>
                <c:pt idx="494">
                  <c:v>0.20572908372390453</c:v>
                </c:pt>
                <c:pt idx="495">
                  <c:v>0.20523418340221911</c:v>
                </c:pt>
                <c:pt idx="496">
                  <c:v>0.21421098923714288</c:v>
                </c:pt>
                <c:pt idx="497">
                  <c:v>0.19645337769469529</c:v>
                </c:pt>
                <c:pt idx="498">
                  <c:v>0.20577073375097688</c:v>
                </c:pt>
                <c:pt idx="499">
                  <c:v>0.21039143675443372</c:v>
                </c:pt>
                <c:pt idx="500">
                  <c:v>0.21039143675443372</c:v>
                </c:pt>
                <c:pt idx="501">
                  <c:v>0.20485443315538165</c:v>
                </c:pt>
                <c:pt idx="502">
                  <c:v>0.19269017524861387</c:v>
                </c:pt>
                <c:pt idx="503">
                  <c:v>0.18046711730362608</c:v>
                </c:pt>
                <c:pt idx="504">
                  <c:v>0.18148141796292161</c:v>
                </c:pt>
                <c:pt idx="505">
                  <c:v>0.18679302141546383</c:v>
                </c:pt>
                <c:pt idx="506">
                  <c:v>0.1754544140453691</c:v>
                </c:pt>
                <c:pt idx="507">
                  <c:v>0.18716787165911652</c:v>
                </c:pt>
                <c:pt idx="508">
                  <c:v>0.16765115897325322</c:v>
                </c:pt>
                <c:pt idx="509">
                  <c:v>0.15804960273224156</c:v>
                </c:pt>
                <c:pt idx="510">
                  <c:v>0.16798435918983334</c:v>
                </c:pt>
                <c:pt idx="511">
                  <c:v>0.17927151652648576</c:v>
                </c:pt>
                <c:pt idx="512">
                  <c:v>0.17119386127600977</c:v>
                </c:pt>
                <c:pt idx="513">
                  <c:v>0.18176071814446693</c:v>
                </c:pt>
                <c:pt idx="514">
                  <c:v>0.17093171110561234</c:v>
                </c:pt>
                <c:pt idx="515">
                  <c:v>0.17275206228884032</c:v>
                </c:pt>
                <c:pt idx="516">
                  <c:v>0.14622099504364661</c:v>
                </c:pt>
                <c:pt idx="517">
                  <c:v>0.15451670043585541</c:v>
                </c:pt>
                <c:pt idx="518">
                  <c:v>0.13187133571636811</c:v>
                </c:pt>
                <c:pt idx="519">
                  <c:v>0.11812437678084509</c:v>
                </c:pt>
                <c:pt idx="520">
                  <c:v>0.11812437678084509</c:v>
                </c:pt>
                <c:pt idx="521">
                  <c:v>0.11812437678084509</c:v>
                </c:pt>
                <c:pt idx="522">
                  <c:v>0.13535278797931216</c:v>
                </c:pt>
                <c:pt idx="523">
                  <c:v>0.12914938394709963</c:v>
                </c:pt>
                <c:pt idx="524">
                  <c:v>0.13975544084103664</c:v>
                </c:pt>
                <c:pt idx="525">
                  <c:v>0.13676643889818507</c:v>
                </c:pt>
                <c:pt idx="526">
                  <c:v>0.12734373277342614</c:v>
                </c:pt>
                <c:pt idx="527">
                  <c:v>0.11516477485710364</c:v>
                </c:pt>
                <c:pt idx="528">
                  <c:v>0.12702523256640119</c:v>
                </c:pt>
                <c:pt idx="529">
                  <c:v>0.13140828541538552</c:v>
                </c:pt>
                <c:pt idx="530">
                  <c:v>0.13414738719580166</c:v>
                </c:pt>
                <c:pt idx="531">
                  <c:v>0.13955454071045148</c:v>
                </c:pt>
                <c:pt idx="532">
                  <c:v>0.13540668801434719</c:v>
                </c:pt>
                <c:pt idx="533">
                  <c:v>0.12066747843386083</c:v>
                </c:pt>
                <c:pt idx="534">
                  <c:v>0.13264798622119112</c:v>
                </c:pt>
                <c:pt idx="535">
                  <c:v>0.10968412129467864</c:v>
                </c:pt>
                <c:pt idx="536">
                  <c:v>0.12049107831920103</c:v>
                </c:pt>
                <c:pt idx="537">
                  <c:v>0.1225049796282367</c:v>
                </c:pt>
                <c:pt idx="538">
                  <c:v>0.12175772914252403</c:v>
                </c:pt>
                <c:pt idx="539">
                  <c:v>0.11515007484754869</c:v>
                </c:pt>
                <c:pt idx="540">
                  <c:v>0.10162606605694302</c:v>
                </c:pt>
                <c:pt idx="541">
                  <c:v>6.6431793180665499E-2</c:v>
                </c:pt>
                <c:pt idx="542">
                  <c:v>4.5021229263799034E-2</c:v>
                </c:pt>
                <c:pt idx="543">
                  <c:v>5.1746483635214391E-2</c:v>
                </c:pt>
                <c:pt idx="544">
                  <c:v>5.5098085813755748E-2</c:v>
                </c:pt>
                <c:pt idx="545">
                  <c:v>2.2816864830962125E-2</c:v>
                </c:pt>
                <c:pt idx="546">
                  <c:v>-2.396591557784522E-2</c:v>
                </c:pt>
                <c:pt idx="547">
                  <c:v>1.8240261856170115E-2</c:v>
                </c:pt>
                <c:pt idx="548">
                  <c:v>3.8237174854163669E-2</c:v>
                </c:pt>
                <c:pt idx="549">
                  <c:v>4.5146179345016524E-2</c:v>
                </c:pt>
                <c:pt idx="550">
                  <c:v>4.3394428206378288E-2</c:v>
                </c:pt>
                <c:pt idx="551">
                  <c:v>4.2549177656965531E-2</c:v>
                </c:pt>
                <c:pt idx="552">
                  <c:v>4.7748081036252721E-2</c:v>
                </c:pt>
                <c:pt idx="553">
                  <c:v>4.1571627021557589E-2</c:v>
                </c:pt>
                <c:pt idx="554">
                  <c:v>2.2770314800704572E-2</c:v>
                </c:pt>
                <c:pt idx="555">
                  <c:v>1.6375810644276845E-2</c:v>
                </c:pt>
                <c:pt idx="556">
                  <c:v>1.28649583622229E-2</c:v>
                </c:pt>
                <c:pt idx="557">
                  <c:v>4.225517746586549E-2</c:v>
                </c:pt>
                <c:pt idx="558">
                  <c:v>3.4537672449487244E-2</c:v>
                </c:pt>
                <c:pt idx="559">
                  <c:v>4.7659880978922597E-2</c:v>
                </c:pt>
                <c:pt idx="560">
                  <c:v>4.7659880978922597E-2</c:v>
                </c:pt>
                <c:pt idx="561">
                  <c:v>4.7659880978922597E-2</c:v>
                </c:pt>
                <c:pt idx="562">
                  <c:v>4.4641479016961361E-2</c:v>
                </c:pt>
                <c:pt idx="563">
                  <c:v>3.1230170299610727E-2</c:v>
                </c:pt>
                <c:pt idx="564">
                  <c:v>3.653932375056046E-2</c:v>
                </c:pt>
                <c:pt idx="565">
                  <c:v>4.5178029365717798E-3</c:v>
                </c:pt>
                <c:pt idx="566">
                  <c:v>2.4093315660655312E-2</c:v>
                </c:pt>
                <c:pt idx="567">
                  <c:v>1.4236959254023462E-2</c:v>
                </c:pt>
                <c:pt idx="568">
                  <c:v>2.6935317507956302E-2</c:v>
                </c:pt>
                <c:pt idx="569">
                  <c:v>2.624441705887115E-2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D4F-409E-B052-DFBD52BC4B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05872399"/>
        <c:axId val="1007177519"/>
      </c:lineChart>
      <c:dateAx>
        <c:axId val="100587239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+mn-cs"/>
              </a:defRPr>
            </a:pPr>
            <a:endParaRPr lang="ko-KR"/>
          </a:p>
        </c:txPr>
        <c:crossAx val="1007177519"/>
        <c:crosses val="autoZero"/>
        <c:auto val="1"/>
        <c:lblOffset val="100"/>
        <c:baseTimeUnit val="days"/>
        <c:majorUnit val="6"/>
        <c:majorTimeUnit val="months"/>
      </c:dateAx>
      <c:valAx>
        <c:axId val="1007177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+mn-cs"/>
              </a:defRPr>
            </a:pPr>
            <a:endParaRPr lang="ko-KR"/>
          </a:p>
        </c:txPr>
        <c:crossAx val="1005872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KoPub돋움체_Pro Medium" panose="02020603020101020101" pitchFamily="18" charset="-127"/>
              <a:ea typeface="KoPub돋움체_Pro Medium" panose="02020603020101020101" pitchFamily="18" charset="-127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KoPub돋움체_Pro Medium" panose="02020603020101020101" pitchFamily="18" charset="-127"/>
          <a:ea typeface="KoPub돋움체_Pro Medium" panose="02020603020101020101" pitchFamily="18" charset="-127"/>
        </a:defRPr>
      </a:pPr>
      <a:endParaRPr lang="ko-K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'면세점 현황'!$A$2</c:f>
              <c:strCache>
                <c:ptCount val="1"/>
                <c:pt idx="0">
                  <c:v>면세점 매출액(조원)</c:v>
                </c:pt>
              </c:strCache>
            </c:strRef>
          </c:tx>
          <c:spPr>
            <a:solidFill>
              <a:srgbClr val="ED7100"/>
            </a:solidFill>
            <a:ln>
              <a:noFill/>
            </a:ln>
            <a:effectLst/>
          </c:spPr>
          <c:invertIfNegative val="0"/>
          <c:cat>
            <c:strRef>
              <c:f>'면세점 현황'!$G$1:$R$1</c:f>
              <c:strCache>
                <c:ptCount val="12"/>
                <c:pt idx="0">
                  <c:v>19' 1Q</c:v>
                </c:pt>
                <c:pt idx="1">
                  <c:v>19' 2Q</c:v>
                </c:pt>
                <c:pt idx="2">
                  <c:v>19' 3Q</c:v>
                </c:pt>
                <c:pt idx="3">
                  <c:v>19' 4Q</c:v>
                </c:pt>
                <c:pt idx="4">
                  <c:v>20' 1Q</c:v>
                </c:pt>
                <c:pt idx="5">
                  <c:v>20' 2Q</c:v>
                </c:pt>
                <c:pt idx="6">
                  <c:v>20' 3Q</c:v>
                </c:pt>
                <c:pt idx="7">
                  <c:v>20' 4Q</c:v>
                </c:pt>
                <c:pt idx="8">
                  <c:v>21' 1Q</c:v>
                </c:pt>
                <c:pt idx="9">
                  <c:v>21' 2Q</c:v>
                </c:pt>
                <c:pt idx="10">
                  <c:v>21' 3Q</c:v>
                </c:pt>
                <c:pt idx="11">
                  <c:v>21' 4Q</c:v>
                </c:pt>
              </c:strCache>
            </c:strRef>
          </c:cat>
          <c:val>
            <c:numRef>
              <c:f>'면세점 현황'!$G$2:$R$2</c:f>
              <c:numCache>
                <c:formatCode>#,##0</c:formatCode>
                <c:ptCount val="12"/>
                <c:pt idx="0">
                  <c:v>5.6188650000000004</c:v>
                </c:pt>
                <c:pt idx="1">
                  <c:v>6.0379170000000002</c:v>
                </c:pt>
                <c:pt idx="2">
                  <c:v>6.4415430000000002</c:v>
                </c:pt>
                <c:pt idx="3">
                  <c:v>6.7602849999999997</c:v>
                </c:pt>
                <c:pt idx="4">
                  <c:v>4.214664</c:v>
                </c:pt>
                <c:pt idx="5">
                  <c:v>3.117686</c:v>
                </c:pt>
                <c:pt idx="6">
                  <c:v>4.1798019999999996</c:v>
                </c:pt>
                <c:pt idx="7">
                  <c:v>3.9937819999999999</c:v>
                </c:pt>
                <c:pt idx="8">
                  <c:v>3.986542</c:v>
                </c:pt>
                <c:pt idx="9">
                  <c:v>4.4739849999999999</c:v>
                </c:pt>
                <c:pt idx="10">
                  <c:v>4.6084719999999999</c:v>
                </c:pt>
                <c:pt idx="11">
                  <c:v>4.7643940000000002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7C-400D-B644-3C8EBA4D0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116687840"/>
        <c:axId val="2116688672"/>
      </c:barChart>
      <c:lineChart>
        <c:grouping val="standard"/>
        <c:varyColors val="0"/>
        <c:ser>
          <c:idx val="1"/>
          <c:order val="1"/>
          <c:tx>
            <c:strRef>
              <c:f>'면세점 현황'!$A$3</c:f>
              <c:strCache>
                <c:ptCount val="1"/>
                <c:pt idx="0">
                  <c:v>전년 동기 대비 증감률(%)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'면세점 현황'!$G$1:$R$1</c:f>
              <c:strCache>
                <c:ptCount val="12"/>
                <c:pt idx="0">
                  <c:v>19' 1Q</c:v>
                </c:pt>
                <c:pt idx="1">
                  <c:v>19' 2Q</c:v>
                </c:pt>
                <c:pt idx="2">
                  <c:v>19' 3Q</c:v>
                </c:pt>
                <c:pt idx="3">
                  <c:v>19' 4Q</c:v>
                </c:pt>
                <c:pt idx="4">
                  <c:v>20' 1Q</c:v>
                </c:pt>
                <c:pt idx="5">
                  <c:v>20' 2Q</c:v>
                </c:pt>
                <c:pt idx="6">
                  <c:v>20' 3Q</c:v>
                </c:pt>
                <c:pt idx="7">
                  <c:v>20' 4Q</c:v>
                </c:pt>
                <c:pt idx="8">
                  <c:v>21' 1Q</c:v>
                </c:pt>
                <c:pt idx="9">
                  <c:v>21' 2Q</c:v>
                </c:pt>
                <c:pt idx="10">
                  <c:v>21' 3Q</c:v>
                </c:pt>
                <c:pt idx="11">
                  <c:v>21' 4Q</c:v>
                </c:pt>
              </c:strCache>
            </c:strRef>
          </c:cat>
          <c:val>
            <c:numRef>
              <c:f>'면세점 현황'!$G$3:$R$3</c:f>
              <c:numCache>
                <c:formatCode>0.0%</c:formatCode>
                <c:ptCount val="12"/>
                <c:pt idx="0">
                  <c:v>0.2699518202289044</c:v>
                </c:pt>
                <c:pt idx="1">
                  <c:v>0.26450906928088691</c:v>
                </c:pt>
                <c:pt idx="2">
                  <c:v>0.31789993438675967</c:v>
                </c:pt>
                <c:pt idx="3">
                  <c:v>0.38727833211848983</c:v>
                </c:pt>
                <c:pt idx="4">
                  <c:v>-0.24990829998585129</c:v>
                </c:pt>
                <c:pt idx="5">
                  <c:v>-0.48364874840114569</c:v>
                </c:pt>
                <c:pt idx="6">
                  <c:v>-0.35111789209510835</c:v>
                </c:pt>
                <c:pt idx="7">
                  <c:v>-0.4092287529297951</c:v>
                </c:pt>
                <c:pt idx="8">
                  <c:v>-5.4125785590500186E-2</c:v>
                </c:pt>
                <c:pt idx="9">
                  <c:v>0.43503386806753475</c:v>
                </c:pt>
                <c:pt idx="10">
                  <c:v>0.1025574895652952</c:v>
                </c:pt>
                <c:pt idx="11">
                  <c:v>0.19295294535355212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7C-400D-B644-3C8EBA4D0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3867872"/>
        <c:axId val="2123869952"/>
      </c:lineChart>
      <c:catAx>
        <c:axId val="211668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+mn-cs"/>
              </a:defRPr>
            </a:pPr>
            <a:endParaRPr lang="ko-KR"/>
          </a:p>
        </c:txPr>
        <c:crossAx val="2116688672"/>
        <c:crosses val="autoZero"/>
        <c:auto val="1"/>
        <c:lblAlgn val="ctr"/>
        <c:lblOffset val="100"/>
        <c:noMultiLvlLbl val="0"/>
      </c:catAx>
      <c:valAx>
        <c:axId val="211668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+mn-cs"/>
              </a:defRPr>
            </a:pPr>
            <a:endParaRPr lang="ko-KR"/>
          </a:p>
        </c:txPr>
        <c:crossAx val="2116687840"/>
        <c:crosses val="autoZero"/>
        <c:crossBetween val="between"/>
      </c:valAx>
      <c:valAx>
        <c:axId val="2123869952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+mn-cs"/>
              </a:defRPr>
            </a:pPr>
            <a:endParaRPr lang="ko-KR"/>
          </a:p>
        </c:txPr>
        <c:crossAx val="2123867872"/>
        <c:crosses val="max"/>
        <c:crossBetween val="between"/>
      </c:valAx>
      <c:catAx>
        <c:axId val="2123867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238699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KoPub돋움체_Pro Medium" panose="02020603020101020101" pitchFamily="18" charset="-127"/>
              <a:ea typeface="KoPub돋움체_Pro Medium" panose="02020603020101020101" pitchFamily="18" charset="-127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KoPub돋움체_Pro Medium" panose="02020603020101020101" pitchFamily="18" charset="-127"/>
          <a:ea typeface="KoPub돋움체_Pro Medium" panose="02020603020101020101" pitchFamily="18" charset="-127"/>
        </a:defRPr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Sheet6!$B$38</c:f>
              <c:strCache>
                <c:ptCount val="1"/>
                <c:pt idx="0">
                  <c:v>개인연금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Sheet6!$E$37:$J$37</c:f>
              <c:strCache>
                <c:ptCount val="6"/>
                <c:pt idx="0">
                  <c:v>2020년 말</c:v>
                </c:pt>
                <c:pt idx="1">
                  <c:v>2021년 3월</c:v>
                </c:pt>
                <c:pt idx="2">
                  <c:v>2021년 6월</c:v>
                </c:pt>
                <c:pt idx="3">
                  <c:v>2021년 9월</c:v>
                </c:pt>
                <c:pt idx="4">
                  <c:v>2021년 12월</c:v>
                </c:pt>
                <c:pt idx="5">
                  <c:v>2022년 3월</c:v>
                </c:pt>
              </c:strCache>
            </c:strRef>
          </c:cat>
          <c:val>
            <c:numRef>
              <c:f>Sheet6!$E$38:$J$38</c:f>
              <c:numCache>
                <c:formatCode>_(* #,##0_);_(* \(#,##0\);_(* "-"_);_(@_)</c:formatCode>
                <c:ptCount val="6"/>
                <c:pt idx="0">
                  <c:v>12695</c:v>
                </c:pt>
                <c:pt idx="1">
                  <c:v>19670</c:v>
                </c:pt>
                <c:pt idx="2">
                  <c:v>25562</c:v>
                </c:pt>
                <c:pt idx="3">
                  <c:v>30401</c:v>
                </c:pt>
                <c:pt idx="4">
                  <c:v>42579</c:v>
                </c:pt>
                <c:pt idx="5">
                  <c:v>45923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23-4BCD-9609-3CF2CBC028B7}"/>
            </c:ext>
          </c:extLst>
        </c:ser>
        <c:ser>
          <c:idx val="1"/>
          <c:order val="1"/>
          <c:tx>
            <c:strRef>
              <c:f>Sheet6!$B$39</c:f>
              <c:strCache>
                <c:ptCount val="1"/>
                <c:pt idx="0">
                  <c:v>퇴직연금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Sheet6!$E$37:$J$37</c:f>
              <c:strCache>
                <c:ptCount val="6"/>
                <c:pt idx="0">
                  <c:v>2020년 말</c:v>
                </c:pt>
                <c:pt idx="1">
                  <c:v>2021년 3월</c:v>
                </c:pt>
                <c:pt idx="2">
                  <c:v>2021년 6월</c:v>
                </c:pt>
                <c:pt idx="3">
                  <c:v>2021년 9월</c:v>
                </c:pt>
                <c:pt idx="4">
                  <c:v>2021년 12월</c:v>
                </c:pt>
                <c:pt idx="5">
                  <c:v>2022년 3월</c:v>
                </c:pt>
              </c:strCache>
            </c:strRef>
          </c:cat>
          <c:val>
            <c:numRef>
              <c:f>Sheet6!$E$39:$J$39</c:f>
              <c:numCache>
                <c:formatCode>_(* #,##0_);_(* \(#,##0\);_(* "-"_);_(@_)</c:formatCode>
                <c:ptCount val="6"/>
                <c:pt idx="0">
                  <c:v>8912</c:v>
                </c:pt>
                <c:pt idx="1">
                  <c:v>14676</c:v>
                </c:pt>
                <c:pt idx="2">
                  <c:v>19953</c:v>
                </c:pt>
                <c:pt idx="3">
                  <c:v>25329</c:v>
                </c:pt>
                <c:pt idx="4">
                  <c:v>31689</c:v>
                </c:pt>
                <c:pt idx="5">
                  <c:v>35256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23-4BCD-9609-3CF2CBC028B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15316336"/>
        <c:axId val="1915321744"/>
      </c:barChart>
      <c:catAx>
        <c:axId val="191531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ko-KR"/>
          </a:p>
        </c:txPr>
        <c:crossAx val="1915321744"/>
        <c:crosses val="autoZero"/>
        <c:auto val="1"/>
        <c:lblAlgn val="ctr"/>
        <c:lblOffset val="100"/>
        <c:noMultiLvlLbl val="0"/>
      </c:catAx>
      <c:valAx>
        <c:axId val="1915321744"/>
        <c:scaling>
          <c:orientation val="minMax"/>
        </c:scaling>
        <c:delete val="0"/>
        <c:axPos val="l"/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ko-KR"/>
          </a:p>
        </c:txPr>
        <c:crossAx val="1915316336"/>
        <c:crosses val="autoZero"/>
        <c:crossBetween val="between"/>
      </c:valAx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>
          <a:latin typeface="KoPub돋움체_Pro Medium" panose="02020603020101020101" pitchFamily="18" charset="-127"/>
          <a:ea typeface="KoPub돋움체_Pro Medium" panose="02020603020101020101" pitchFamily="18" charset="-127"/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33814523184602E-2"/>
          <c:y val="9.3179848805266613E-2"/>
          <c:w val="0.89532852143482067"/>
          <c:h val="0.806327646544181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'[global x china ev etf.xlsx]2) 유럽시장'!$G$22</c:f>
              <c:strCache>
                <c:ptCount val="1"/>
                <c:pt idx="0">
                  <c:v>뱇</c:v>
                </c:pt>
              </c:strCache>
            </c:strRef>
          </c:tx>
          <c:spPr>
            <a:solidFill>
              <a:srgbClr val="8EB1B2"/>
            </a:solidFill>
            <a:ln>
              <a:solidFill>
                <a:schemeClr val="bg1">
                  <a:lumMod val="85000"/>
                </a:schemeClr>
              </a:solidFill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000000"/>
              </a:solidFill>
              <a:ln>
                <a:solidFill>
                  <a:srgbClr val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8C-41A6-844C-B2AEEEFB8537}"/>
              </c:ext>
            </c:extLst>
          </c:dPt>
          <c:dPt>
            <c:idx val="14"/>
            <c:invertIfNegative val="0"/>
            <c:bubble3D val="0"/>
            <c:spPr>
              <a:solidFill>
                <a:srgbClr val="000000"/>
              </a:solidFill>
              <a:ln>
                <a:solidFill>
                  <a:srgbClr val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78C-41A6-844C-B2AEEEFB8537}"/>
              </c:ext>
            </c:extLst>
          </c:dPt>
          <c:dPt>
            <c:idx val="19"/>
            <c:invertIfNegative val="0"/>
            <c:bubble3D val="0"/>
            <c:spPr>
              <a:solidFill>
                <a:srgbClr val="000000"/>
              </a:solidFill>
              <a:ln>
                <a:solidFill>
                  <a:srgbClr val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8C-41A6-844C-B2AEEEFB8537}"/>
              </c:ext>
            </c:extLst>
          </c:dPt>
          <c:cat>
            <c:numRef>
              <c:f>'[global x china ev etf.xlsx]2) 유럽시장'!$F$23:$F$42</c:f>
              <c:numCache>
                <c:formatCode>General</c:formatCode>
                <c:ptCount val="20"/>
                <c:pt idx="0">
                  <c:v>2011</c:v>
                </c:pt>
                <c:pt idx="2">
                  <c:v>2013</c:v>
                </c:pt>
                <c:pt idx="4">
                  <c:v>2015</c:v>
                </c:pt>
                <c:pt idx="6">
                  <c:v>2017</c:v>
                </c:pt>
                <c:pt idx="8">
                  <c:v>2019</c:v>
                </c:pt>
                <c:pt idx="10">
                  <c:v>2021</c:v>
                </c:pt>
                <c:pt idx="14">
                  <c:v>2025</c:v>
                </c:pt>
                <c:pt idx="19">
                  <c:v>2030</c:v>
                </c:pt>
              </c:numCache>
            </c:numRef>
          </c:cat>
          <c:val>
            <c:numRef>
              <c:f>'[global x china ev etf.xlsx]2) 유럽시장'!$G$23:$G$42</c:f>
              <c:numCache>
                <c:formatCode>General</c:formatCode>
                <c:ptCount val="20"/>
                <c:pt idx="0">
                  <c:v>136</c:v>
                </c:pt>
                <c:pt idx="1">
                  <c:v>132</c:v>
                </c:pt>
                <c:pt idx="2">
                  <c:v>127</c:v>
                </c:pt>
                <c:pt idx="3">
                  <c:v>123</c:v>
                </c:pt>
                <c:pt idx="4">
                  <c:v>119</c:v>
                </c:pt>
                <c:pt idx="5">
                  <c:v>118</c:v>
                </c:pt>
                <c:pt idx="6">
                  <c:v>118</c:v>
                </c:pt>
                <c:pt idx="7">
                  <c:v>121</c:v>
                </c:pt>
                <c:pt idx="8">
                  <c:v>122</c:v>
                </c:pt>
                <c:pt idx="9">
                  <c:v>95</c:v>
                </c:pt>
                <c:pt idx="10">
                  <c:v>95</c:v>
                </c:pt>
                <c:pt idx="14">
                  <c:v>81</c:v>
                </c:pt>
                <c:pt idx="19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8C-41A6-844C-B2AEEEFB8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5017327"/>
        <c:axId val="1135019407"/>
      </c:barChart>
      <c:catAx>
        <c:axId val="1135017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  <a:cs typeface="+mn-cs"/>
              </a:defRPr>
            </a:pPr>
            <a:endParaRPr lang="ko-KR"/>
          </a:p>
        </c:txPr>
        <c:crossAx val="1135019407"/>
        <c:crosses val="autoZero"/>
        <c:auto val="1"/>
        <c:lblAlgn val="ctr"/>
        <c:lblOffset val="100"/>
        <c:noMultiLvlLbl val="0"/>
      </c:catAx>
      <c:valAx>
        <c:axId val="1135019407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 w="3175"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  <a:cs typeface="+mn-cs"/>
              </a:defRPr>
            </a:pPr>
            <a:endParaRPr lang="ko-KR"/>
          </a:p>
        </c:txPr>
        <c:crossAx val="1135017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chemeClr val="tx1"/>
          </a:solidFill>
          <a:latin typeface="KoPub돋움체_Pro Light" panose="02020603020101020101" pitchFamily="18" charset="-127"/>
          <a:ea typeface="KoPub돋움체_Pro Light" panose="02020603020101020101" pitchFamily="18" charset="-127"/>
        </a:defRPr>
      </a:pPr>
      <a:endParaRPr lang="ko-K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'[global x china ev etf.xlsx]2) 유럽시장'!$B$9</c:f>
              <c:strCache>
                <c:ptCount val="1"/>
                <c:pt idx="0">
                  <c:v>판매량(좌)</c:v>
                </c:pt>
              </c:strCache>
            </c:strRef>
          </c:tx>
          <c:spPr>
            <a:solidFill>
              <a:srgbClr val="8EB1B2"/>
            </a:solidFill>
            <a:ln>
              <a:noFill/>
            </a:ln>
            <a:effectLst/>
          </c:spPr>
          <c:invertIfNegative val="0"/>
          <c:cat>
            <c:strRef>
              <c:f>'[global x china ev etf.xlsx]2) 유럽시장'!$A$10:$A$16</c:f>
              <c:strCache>
                <c:ptCount val="7"/>
                <c:pt idx="0">
                  <c:v>2019</c:v>
                </c:pt>
                <c:pt idx="1">
                  <c:v>2020E</c:v>
                </c:pt>
                <c:pt idx="2">
                  <c:v>2021E</c:v>
                </c:pt>
                <c:pt idx="3">
                  <c:v>2022E</c:v>
                </c:pt>
                <c:pt idx="4">
                  <c:v>2023E</c:v>
                </c:pt>
                <c:pt idx="5">
                  <c:v>2024E</c:v>
                </c:pt>
                <c:pt idx="6">
                  <c:v>2025E</c:v>
                </c:pt>
              </c:strCache>
            </c:strRef>
          </c:cat>
          <c:val>
            <c:numRef>
              <c:f>'[global x china ev etf.xlsx]2) 유럽시장'!$B$10:$B$16</c:f>
              <c:numCache>
                <c:formatCode>General</c:formatCode>
                <c:ptCount val="7"/>
                <c:pt idx="0">
                  <c:v>54</c:v>
                </c:pt>
                <c:pt idx="1">
                  <c:v>90</c:v>
                </c:pt>
                <c:pt idx="2">
                  <c:v>152</c:v>
                </c:pt>
                <c:pt idx="3">
                  <c:v>223</c:v>
                </c:pt>
                <c:pt idx="4">
                  <c:v>305</c:v>
                </c:pt>
                <c:pt idx="5">
                  <c:v>390</c:v>
                </c:pt>
                <c:pt idx="6">
                  <c:v>487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B5-47BD-8715-95E1B36F7098}"/>
            </c:ext>
          </c:extLst>
        </c:ser>
        <c:ser>
          <c:idx val="2"/>
          <c:order val="2"/>
          <c:tx>
            <c:strRef>
              <c:f>'[global x china ev etf.xlsx]2) 유럽시장'!$D$9</c:f>
              <c:strCache>
                <c:ptCount val="1"/>
                <c:pt idx="0">
                  <c:v>보급률(우)</c:v>
                </c:pt>
              </c:strCache>
            </c:strRef>
          </c:tx>
          <c:spPr>
            <a:solidFill>
              <a:srgbClr val="000000"/>
            </a:solidFill>
            <a:ln>
              <a:noFill/>
            </a:ln>
            <a:effectLst/>
          </c:spPr>
          <c:invertIfNegative val="0"/>
          <c:cat>
            <c:strRef>
              <c:f>'[global x china ev etf.xlsx]2) 유럽시장'!$A$10:$A$16</c:f>
              <c:strCache>
                <c:ptCount val="7"/>
                <c:pt idx="0">
                  <c:v>2019</c:v>
                </c:pt>
                <c:pt idx="1">
                  <c:v>2020E</c:v>
                </c:pt>
                <c:pt idx="2">
                  <c:v>2021E</c:v>
                </c:pt>
                <c:pt idx="3">
                  <c:v>2022E</c:v>
                </c:pt>
                <c:pt idx="4">
                  <c:v>2023E</c:v>
                </c:pt>
                <c:pt idx="5">
                  <c:v>2024E</c:v>
                </c:pt>
                <c:pt idx="6">
                  <c:v>2025E</c:v>
                </c:pt>
              </c:strCache>
            </c:strRef>
          </c:cat>
          <c:val>
            <c:numRef>
              <c:f>'[global x china ev etf.xlsx]2) 유럽시장'!$D$10:$D$16</c:f>
              <c:numCache>
                <c:formatCode>0.00%</c:formatCode>
                <c:ptCount val="7"/>
                <c:pt idx="1">
                  <c:v>118.28571428571429</c:v>
                </c:pt>
                <c:pt idx="2">
                  <c:v>159.42857142857142</c:v>
                </c:pt>
                <c:pt idx="3">
                  <c:v>233.14285714285714</c:v>
                </c:pt>
                <c:pt idx="4">
                  <c:v>320.57142857142856</c:v>
                </c:pt>
                <c:pt idx="5">
                  <c:v>413.14285714285711</c:v>
                </c:pt>
                <c:pt idx="6">
                  <c:v>517.71428571428567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B5-47BD-8715-95E1B36F70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5081807"/>
        <c:axId val="1135083055"/>
      </c:barChart>
      <c:barChart>
        <c:barDir val="col"/>
        <c:grouping val="clustered"/>
        <c:varyColors val="0"/>
        <c:ser>
          <c:idx val="1"/>
          <c:order val="1"/>
          <c:tx>
            <c:strRef>
              <c:f>'[global x china ev etf.xlsx]2) 유럽시장'!$C$9</c:f>
              <c:strCache>
                <c:ptCount val="1"/>
                <c:pt idx="0">
                  <c:v>보급률(우)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'[global x china ev etf.xlsx]2) 유럽시장'!$A$10:$A$16</c:f>
              <c:strCache>
                <c:ptCount val="7"/>
                <c:pt idx="0">
                  <c:v>2019</c:v>
                </c:pt>
                <c:pt idx="1">
                  <c:v>2020E</c:v>
                </c:pt>
                <c:pt idx="2">
                  <c:v>2021E</c:v>
                </c:pt>
                <c:pt idx="3">
                  <c:v>2022E</c:v>
                </c:pt>
                <c:pt idx="4">
                  <c:v>2023E</c:v>
                </c:pt>
                <c:pt idx="5">
                  <c:v>2024E</c:v>
                </c:pt>
                <c:pt idx="6">
                  <c:v>2025E</c:v>
                </c:pt>
              </c:strCache>
            </c:strRef>
          </c:cat>
          <c:val>
            <c:numRef>
              <c:f>'[global x china ev etf.xlsx]2) 유럽시장'!$C$10:$C$16</c:f>
              <c:numCache>
                <c:formatCode>0.00%</c:formatCode>
                <c:ptCount val="7"/>
                <c:pt idx="1">
                  <c:v>6.9000000000000006E-2</c:v>
                </c:pt>
                <c:pt idx="2">
                  <c:v>9.2999999999999999E-2</c:v>
                </c:pt>
                <c:pt idx="3">
                  <c:v>0.13600000000000001</c:v>
                </c:pt>
                <c:pt idx="4">
                  <c:v>0.187</c:v>
                </c:pt>
                <c:pt idx="5">
                  <c:v>0.24099999999999999</c:v>
                </c:pt>
                <c:pt idx="6">
                  <c:v>0.30199999999999999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B5-47BD-8715-95E1B36F70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7491055"/>
        <c:axId val="1247486895"/>
      </c:barChart>
      <c:catAx>
        <c:axId val="1135081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  <a:cs typeface="+mn-cs"/>
              </a:defRPr>
            </a:pPr>
            <a:endParaRPr lang="ko-KR"/>
          </a:p>
        </c:txPr>
        <c:crossAx val="1135083055"/>
        <c:crosses val="autoZero"/>
        <c:auto val="1"/>
        <c:lblAlgn val="ctr"/>
        <c:lblOffset val="100"/>
        <c:noMultiLvlLbl val="0"/>
      </c:catAx>
      <c:valAx>
        <c:axId val="1135083055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  <a:cs typeface="+mn-cs"/>
              </a:defRPr>
            </a:pPr>
            <a:endParaRPr lang="ko-KR"/>
          </a:p>
        </c:txPr>
        <c:crossAx val="1135081807"/>
        <c:crosses val="autoZero"/>
        <c:crossBetween val="between"/>
      </c:valAx>
      <c:valAx>
        <c:axId val="1247486895"/>
        <c:scaling>
          <c:orientation val="minMax"/>
        </c:scaling>
        <c:delete val="0"/>
        <c:axPos val="r"/>
        <c:numFmt formatCode="0%" sourceLinked="0"/>
        <c:majorTickMark val="in"/>
        <c:minorTickMark val="none"/>
        <c:tickLblPos val="nextTo"/>
        <c:spPr>
          <a:noFill/>
          <a:ln w="3175"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  <a:cs typeface="+mn-cs"/>
              </a:defRPr>
            </a:pPr>
            <a:endParaRPr lang="ko-KR"/>
          </a:p>
        </c:txPr>
        <c:crossAx val="1247491055"/>
        <c:crosses val="max"/>
        <c:crossBetween val="between"/>
      </c:valAx>
      <c:catAx>
        <c:axId val="12474910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4748689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0.15384492563429572"/>
          <c:y val="6.0638717637828687E-4"/>
          <c:w val="0.69508792650918638"/>
          <c:h val="7.03623071687251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latin typeface="KoPub돋움체_Pro Light" panose="02020603020101020101" pitchFamily="18" charset="-127"/>
          <a:ea typeface="KoPub돋움체_Pro Light" panose="02020603020101020101" pitchFamily="18" charset="-127"/>
        </a:defRPr>
      </a:pPr>
      <a:endParaRPr lang="ko-K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25983581248986"/>
          <c:y val="0.1254820565429029"/>
          <c:w val="0.79450274162466972"/>
          <c:h val="0.76863704953968903"/>
        </c:manualLayout>
      </c:layout>
      <c:lineChart>
        <c:grouping val="standard"/>
        <c:varyColors val="0"/>
        <c:ser>
          <c:idx val="0"/>
          <c:order val="0"/>
          <c:tx>
            <c:strRef>
              <c:f>Sheet1!$D$7</c:f>
              <c:strCache>
                <c:ptCount val="1"/>
                <c:pt idx="0">
                  <c:v>전세계 반도체 매출 추이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Sheet1!$C$8:$C$10</c:f>
              <c:strCache>
                <c:ptCount val="3"/>
                <c:pt idx="0">
                  <c:v>2020년</c:v>
                </c:pt>
                <c:pt idx="1">
                  <c:v>2021년</c:v>
                </c:pt>
                <c:pt idx="2">
                  <c:v>2022년E</c:v>
                </c:pt>
              </c:strCache>
            </c:strRef>
          </c:cat>
          <c:val>
            <c:numRef>
              <c:f>Sheet1!$D$8:$D$10</c:f>
              <c:numCache>
                <c:formatCode>General</c:formatCode>
                <c:ptCount val="3"/>
                <c:pt idx="0">
                  <c:v>440.4</c:v>
                </c:pt>
                <c:pt idx="1">
                  <c:v>555.9</c:v>
                </c:pt>
                <c:pt idx="2">
                  <c:v>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F1-4E46-8E96-178A7514999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9509023"/>
        <c:axId val="19508191"/>
      </c:lineChart>
      <c:catAx>
        <c:axId val="1950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508191"/>
        <c:crosses val="autoZero"/>
        <c:auto val="1"/>
        <c:lblAlgn val="ctr"/>
        <c:lblOffset val="100"/>
        <c:noMultiLvlLbl val="0"/>
      </c:catAx>
      <c:valAx>
        <c:axId val="19508191"/>
        <c:scaling>
          <c:orientation val="minMax"/>
          <c:min val="4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95090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ko-K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027996500437448E-2"/>
          <c:y val="0.20428147265123689"/>
          <c:w val="0.84409667541557309"/>
          <c:h val="0.653720280900119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Sheet2!$F$9</c:f>
              <c:strCache>
                <c:ptCount val="1"/>
                <c:pt idx="0">
                  <c:v>2020년(좌)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Sheet2!$E$10:$E$14</c:f>
              <c:strCache>
                <c:ptCount val="5"/>
                <c:pt idx="0">
                  <c:v>미주</c:v>
                </c:pt>
                <c:pt idx="1">
                  <c:v>유럽</c:v>
                </c:pt>
                <c:pt idx="2">
                  <c:v>일본</c:v>
                </c:pt>
                <c:pt idx="3">
                  <c:v>중국</c:v>
                </c:pt>
                <c:pt idx="4">
                  <c:v>아태지역 및 기타</c:v>
                </c:pt>
              </c:strCache>
            </c:strRef>
          </c:cat>
          <c:val>
            <c:numRef>
              <c:f>Sheet2!$F$10:$F$14</c:f>
              <c:numCache>
                <c:formatCode>General</c:formatCode>
                <c:ptCount val="5"/>
                <c:pt idx="0">
                  <c:v>8.77</c:v>
                </c:pt>
                <c:pt idx="1">
                  <c:v>3.39</c:v>
                </c:pt>
                <c:pt idx="2">
                  <c:v>3.31</c:v>
                </c:pt>
                <c:pt idx="3">
                  <c:v>13.28</c:v>
                </c:pt>
                <c:pt idx="4">
                  <c:v>10.88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7F-465C-A1DA-78646C272C80}"/>
            </c:ext>
          </c:extLst>
        </c:ser>
        <c:ser>
          <c:idx val="1"/>
          <c:order val="1"/>
          <c:tx>
            <c:strRef>
              <c:f>Sheet2!$G$9</c:f>
              <c:strCache>
                <c:ptCount val="1"/>
                <c:pt idx="0">
                  <c:v>2021년(좌)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Sheet2!$E$10:$E$14</c:f>
              <c:strCache>
                <c:ptCount val="5"/>
                <c:pt idx="0">
                  <c:v>미주</c:v>
                </c:pt>
                <c:pt idx="1">
                  <c:v>유럽</c:v>
                </c:pt>
                <c:pt idx="2">
                  <c:v>일본</c:v>
                </c:pt>
                <c:pt idx="3">
                  <c:v>중국</c:v>
                </c:pt>
                <c:pt idx="4">
                  <c:v>아태지역 및 기타</c:v>
                </c:pt>
              </c:strCache>
            </c:strRef>
          </c:cat>
          <c:val>
            <c:numRef>
              <c:f>Sheet2!$G$10:$G$14</c:f>
              <c:numCache>
                <c:formatCode>General</c:formatCode>
                <c:ptCount val="5"/>
                <c:pt idx="0">
                  <c:v>12.14</c:v>
                </c:pt>
                <c:pt idx="1">
                  <c:v>4.3</c:v>
                </c:pt>
                <c:pt idx="2">
                  <c:v>3.94</c:v>
                </c:pt>
                <c:pt idx="3">
                  <c:v>17.16</c:v>
                </c:pt>
                <c:pt idx="4">
                  <c:v>13.32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7F-465C-A1DA-78646C272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33215"/>
        <c:axId val="20926143"/>
      </c:barChart>
      <c:lineChart>
        <c:grouping val="standard"/>
        <c:varyColors val="0"/>
        <c:ser>
          <c:idx val="2"/>
          <c:order val="2"/>
          <c:tx>
            <c:strRef>
              <c:f>Sheet2!$H$9</c:f>
              <c:strCache>
                <c:ptCount val="1"/>
                <c:pt idx="0">
                  <c:v>증가율(우)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square"/>
            <c:size val="5"/>
            <c:spPr>
              <a:solidFill>
                <a:schemeClr val="accent3"/>
              </a:solidFill>
              <a:ln w="9525">
                <a:noFill/>
              </a:ln>
              <a:effectLst/>
            </c:spPr>
          </c:marker>
          <c:cat>
            <c:strRef>
              <c:f>Sheet2!$E$10:$E$14</c:f>
              <c:strCache>
                <c:ptCount val="5"/>
                <c:pt idx="0">
                  <c:v>미주</c:v>
                </c:pt>
                <c:pt idx="1">
                  <c:v>유럽</c:v>
                </c:pt>
                <c:pt idx="2">
                  <c:v>일본</c:v>
                </c:pt>
                <c:pt idx="3">
                  <c:v>중국</c:v>
                </c:pt>
                <c:pt idx="4">
                  <c:v>아태지역 및 기타</c:v>
                </c:pt>
              </c:strCache>
            </c:strRef>
          </c:cat>
          <c:val>
            <c:numRef>
              <c:f>Sheet2!$H$10:$H$14</c:f>
              <c:numCache>
                <c:formatCode>0%</c:formatCode>
                <c:ptCount val="5"/>
                <c:pt idx="0" formatCode="0.00%">
                  <c:v>0.38400000000000001</c:v>
                </c:pt>
                <c:pt idx="1">
                  <c:v>0.27</c:v>
                </c:pt>
                <c:pt idx="2" formatCode="0.00%">
                  <c:v>0.189</c:v>
                </c:pt>
                <c:pt idx="3" formatCode="0.00%">
                  <c:v>0.29199999999999998</c:v>
                </c:pt>
                <c:pt idx="4" formatCode="0.00%">
                  <c:v>0.224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7F-465C-A1DA-78646C272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653359"/>
        <c:axId val="956130879"/>
      </c:lineChart>
      <c:catAx>
        <c:axId val="20933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926143"/>
        <c:crosses val="autoZero"/>
        <c:auto val="1"/>
        <c:lblAlgn val="ctr"/>
        <c:lblOffset val="100"/>
        <c:noMultiLvlLbl val="0"/>
      </c:catAx>
      <c:valAx>
        <c:axId val="209261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933215"/>
        <c:crosses val="autoZero"/>
        <c:crossBetween val="between"/>
        <c:majorUnit val="5"/>
      </c:valAx>
      <c:valAx>
        <c:axId val="956130879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34653359"/>
        <c:crosses val="max"/>
        <c:crossBetween val="between"/>
        <c:majorUnit val="0.1"/>
      </c:valAx>
      <c:catAx>
        <c:axId val="43465335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5613087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ko-KR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581896551724132E-2"/>
          <c:y val="6.8687402190923313E-2"/>
          <c:w val="0.91016570881226044"/>
          <c:h val="0.844980829420970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ED7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'[제안서 Raw Data.xlsx]Sheet1'!$M$52:$R$52</c:f>
              <c:strCache>
                <c:ptCount val="6"/>
                <c:pt idx="0">
                  <c:v>'20 1Q</c:v>
                </c:pt>
                <c:pt idx="1">
                  <c:v>'20 2Q</c:v>
                </c:pt>
                <c:pt idx="2">
                  <c:v>'20 3Q</c:v>
                </c:pt>
                <c:pt idx="3">
                  <c:v>'20 4Q</c:v>
                </c:pt>
                <c:pt idx="4">
                  <c:v>'21 1Q</c:v>
                </c:pt>
                <c:pt idx="5">
                  <c:v>'21 2Q</c:v>
                </c:pt>
              </c:strCache>
            </c:strRef>
          </c:cat>
          <c:val>
            <c:numRef>
              <c:f>'[제안서 Raw Data.xlsx]Sheet1'!$M$53:$R$53</c:f>
              <c:numCache>
                <c:formatCode>#,##0</c:formatCode>
                <c:ptCount val="6"/>
                <c:pt idx="0">
                  <c:v>59624638</c:v>
                </c:pt>
                <c:pt idx="1">
                  <c:v>61758817</c:v>
                </c:pt>
                <c:pt idx="2">
                  <c:v>78362186</c:v>
                </c:pt>
                <c:pt idx="3">
                  <c:v>104893346</c:v>
                </c:pt>
                <c:pt idx="4">
                  <c:v>115792994</c:v>
                </c:pt>
                <c:pt idx="5">
                  <c:v>188902580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84-4528-9811-1B305C356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0476239"/>
        <c:axId val="290481647"/>
      </c:barChart>
      <c:catAx>
        <c:axId val="290476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pPr>
            <a:endParaRPr lang="ko-KR"/>
          </a:p>
        </c:txPr>
        <c:crossAx val="290481647"/>
        <c:crosses val="autoZero"/>
        <c:auto val="1"/>
        <c:lblAlgn val="ctr"/>
        <c:lblOffset val="100"/>
        <c:noMultiLvlLbl val="0"/>
      </c:catAx>
      <c:valAx>
        <c:axId val="290481647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pPr>
            <a:endParaRPr lang="ko-KR"/>
          </a:p>
        </c:txPr>
        <c:crossAx val="290476239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+mj-ea"/>
          <a:ea typeface="+mj-ea"/>
        </a:defRPr>
      </a:pPr>
      <a:endParaRPr lang="ko-KR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99759405074366E-2"/>
          <c:y val="9.5644366197183098E-2"/>
          <c:w val="0.94100240594925633"/>
          <c:h val="0.8201044600938967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/>
              </a:solidFill>
              <a:ln w="28575">
                <a:solidFill>
                  <a:schemeClr val="tx2"/>
                </a:solidFill>
              </a:ln>
              <a:effectLst/>
            </c:spPr>
          </c:marker>
          <c:dLbls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0C3-40F2-9115-CA4D554DAFB8}"/>
                </c:ext>
              </c:extLst>
            </c:dLbl>
            <c:dLbl>
              <c:idx val="6"/>
              <c:layout>
                <c:manualLayout>
                  <c:x val="-1.8247126436781728E-2"/>
                  <c:y val="-4.7202660406885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669061302681984E-2"/>
                      <c:h val="0.10369679186228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0C3-40F2-9115-CA4D554DAF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pPr>
                <a:endParaRPr lang="ko-K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'[제안서 Raw Data.xlsx]Sheet1'!$B$28:$H$28</c:f>
              <c:strCache>
                <c:ptCount val="7"/>
                <c:pt idx="0">
                  <c:v>'15</c:v>
                </c:pt>
                <c:pt idx="1">
                  <c:v>'16</c:v>
                </c:pt>
                <c:pt idx="2">
                  <c:v>'17</c:v>
                </c:pt>
                <c:pt idx="3">
                  <c:v>'18</c:v>
                </c:pt>
                <c:pt idx="4">
                  <c:v>'19</c:v>
                </c:pt>
                <c:pt idx="5">
                  <c:v>'20</c:v>
                </c:pt>
                <c:pt idx="6">
                  <c:v>'21</c:v>
                </c:pt>
              </c:strCache>
            </c:strRef>
          </c:cat>
          <c:val>
            <c:numRef>
              <c:f>'[제안서 Raw Data.xlsx]Sheet1'!$B$29:$H$29</c:f>
              <c:numCache>
                <c:formatCode>#,##0.00</c:formatCode>
                <c:ptCount val="7"/>
                <c:pt idx="0">
                  <c:v>3.79</c:v>
                </c:pt>
                <c:pt idx="1">
                  <c:v>4</c:v>
                </c:pt>
                <c:pt idx="2">
                  <c:v>3.62</c:v>
                </c:pt>
                <c:pt idx="3">
                  <c:v>3.86</c:v>
                </c:pt>
                <c:pt idx="4">
                  <c:v>3.92</c:v>
                </c:pt>
                <c:pt idx="5">
                  <c:v>3.86</c:v>
                </c:pt>
                <c:pt idx="6">
                  <c:v>4.24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C3-40F2-9115-CA4D554DA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6419167"/>
        <c:axId val="1676419999"/>
      </c:lineChart>
      <c:catAx>
        <c:axId val="1676419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pPr>
            <a:endParaRPr lang="ko-KR"/>
          </a:p>
        </c:txPr>
        <c:crossAx val="1676419999"/>
        <c:crosses val="autoZero"/>
        <c:auto val="1"/>
        <c:lblAlgn val="ctr"/>
        <c:lblOffset val="100"/>
        <c:noMultiLvlLbl val="0"/>
      </c:catAx>
      <c:valAx>
        <c:axId val="1676419999"/>
        <c:scaling>
          <c:orientation val="minMax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pPr>
            <a:endParaRPr lang="ko-KR"/>
          </a:p>
        </c:txPr>
        <c:crossAx val="1676419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  <a:latin typeface="+mj-ea"/>
          <a:ea typeface="+mj-ea"/>
        </a:defRPr>
      </a:pPr>
      <a:endParaRPr lang="ko-KR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7594050743664E-2"/>
          <c:y val="0.11574074074074074"/>
          <c:w val="0.89019685039370078"/>
          <c:h val="0.8000080198308544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ED7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j-ea"/>
                    <a:ea typeface="+mj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'[제안서 Raw Data.xlsx]Sheet1'!$BA$3:$BD$3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'[제안서 Raw Data.xlsx]Sheet1'!$BA$4:$BD$4</c:f>
              <c:numCache>
                <c:formatCode>General</c:formatCode>
                <c:ptCount val="4"/>
                <c:pt idx="0">
                  <c:v>301.8</c:v>
                </c:pt>
                <c:pt idx="1">
                  <c:v>347</c:v>
                </c:pt>
                <c:pt idx="2">
                  <c:v>399</c:v>
                </c:pt>
                <c:pt idx="3">
                  <c:v>458.9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5A-42B5-A000-146F009F36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3401520"/>
        <c:axId val="323401936"/>
      </c:barChart>
      <c:catAx>
        <c:axId val="32340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pPr>
            <a:endParaRPr lang="ko-KR"/>
          </a:p>
        </c:txPr>
        <c:crossAx val="323401936"/>
        <c:crosses val="autoZero"/>
        <c:auto val="1"/>
        <c:lblAlgn val="ctr"/>
        <c:lblOffset val="100"/>
        <c:noMultiLvlLbl val="0"/>
      </c:catAx>
      <c:valAx>
        <c:axId val="3234019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j-ea"/>
                <a:ea typeface="+mj-ea"/>
                <a:cs typeface="+mn-cs"/>
              </a:defRPr>
            </a:pPr>
            <a:endParaRPr lang="ko-KR"/>
          </a:p>
        </c:txPr>
        <c:crossAx val="323401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+mj-ea"/>
          <a:ea typeface="+mj-ea"/>
        </a:defRPr>
      </a:pPr>
      <a:endParaRPr lang="ko-K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0.00163</cdr:y>
    </cdr:from>
    <cdr:to>
      <cdr:x>0.27188</cdr:x>
      <cdr:y>0.16748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0488" y="4763"/>
          <a:ext cx="1152525" cy="485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ko-KR" sz="80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(g/km)</a:t>
          </a:r>
          <a:endParaRPr lang="ko-KR" altLang="en-US" sz="800" dirty="0">
            <a:solidFill>
              <a:schemeClr val="tx1"/>
            </a:solidFill>
            <a:latin typeface="KoPub돋움체_Pro Light" panose="02020603020101020101" pitchFamily="18" charset="-127"/>
            <a:ea typeface="KoPub돋움체_Pro Light" panose="02020603020101020101" pitchFamily="18" charset="-127"/>
          </a:endParaRPr>
        </a:p>
      </cdr:txBody>
    </cdr:sp>
  </cdr:relSizeAnchor>
  <cdr:relSizeAnchor xmlns:cdr="http://schemas.openxmlformats.org/drawingml/2006/chartDrawing">
    <cdr:from>
      <cdr:x>0.56736</cdr:x>
      <cdr:y>0.41734</cdr:y>
    </cdr:from>
    <cdr:to>
      <cdr:x>0.70104</cdr:x>
      <cdr:y>0.47967</cdr:y>
    </cdr:to>
    <cdr:cxnSp macro="">
      <cdr:nvCxnSpPr>
        <cdr:cNvPr id="3" name="직선 화살표 연결선 2"/>
        <cdr:cNvCxnSpPr/>
      </cdr:nvCxnSpPr>
      <cdr:spPr>
        <a:xfrm xmlns:a="http://schemas.openxmlformats.org/drawingml/2006/main">
          <a:off x="2593975" y="1222375"/>
          <a:ext cx="611188" cy="182563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rgbClr val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0.45313</cdr:x>
      <cdr:y>0.25203</cdr:y>
    </cdr:from>
    <cdr:to>
      <cdr:x>0.54236</cdr:x>
      <cdr:y>0.39783</cdr:y>
    </cdr:to>
    <cdr:cxnSp macro="">
      <cdr:nvCxnSpPr>
        <cdr:cNvPr id="4" name="직선 화살표 연결선 3"/>
        <cdr:cNvCxnSpPr/>
      </cdr:nvCxnSpPr>
      <cdr:spPr>
        <a:xfrm xmlns:a="http://schemas.openxmlformats.org/drawingml/2006/main">
          <a:off x="2071688" y="738188"/>
          <a:ext cx="407987" cy="427037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rgbClr val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0.74236</cdr:x>
      <cdr:y>0.49214</cdr:y>
    </cdr:from>
    <cdr:to>
      <cdr:x>0.92813</cdr:x>
      <cdr:y>0.58699</cdr:y>
    </cdr:to>
    <cdr:cxnSp macro="">
      <cdr:nvCxnSpPr>
        <cdr:cNvPr id="6" name="직선 화살표 연결선 5"/>
        <cdr:cNvCxnSpPr/>
      </cdr:nvCxnSpPr>
      <cdr:spPr>
        <a:xfrm xmlns:a="http://schemas.openxmlformats.org/drawingml/2006/main">
          <a:off x="3394075" y="1441450"/>
          <a:ext cx="849313" cy="277813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rgbClr val="0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0.48248</cdr:x>
      <cdr:y>0.18852</cdr:y>
    </cdr:from>
    <cdr:to>
      <cdr:x>0.58371</cdr:x>
      <cdr:y>0.58202</cdr:y>
    </cdr:to>
    <cdr:sp macro="" textlink="">
      <cdr:nvSpPr>
        <cdr:cNvPr id="9" name="TextBox 1"/>
        <cdr:cNvSpPr txBox="1"/>
      </cdr:nvSpPr>
      <cdr:spPr>
        <a:xfrm xmlns:a="http://schemas.openxmlformats.org/drawingml/2006/main" rot="2980164">
          <a:off x="1793566" y="1029137"/>
          <a:ext cx="1287455" cy="4628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80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CAGR</a:t>
          </a:r>
          <a:r>
            <a:rPr lang="en-US" altLang="ko-KR" sz="800" baseline="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 -12%</a:t>
          </a:r>
          <a:endParaRPr lang="ko-KR" altLang="en-US" sz="800" dirty="0">
            <a:solidFill>
              <a:schemeClr val="tx1"/>
            </a:solidFill>
            <a:latin typeface="KoPub돋움체_Pro Light" panose="02020603020101020101" pitchFamily="18" charset="-127"/>
            <a:ea typeface="KoPub돋움체_Pro Light" panose="02020603020101020101" pitchFamily="18" charset="-127"/>
          </a:endParaRPr>
        </a:p>
      </cdr:txBody>
    </cdr:sp>
  </cdr:relSizeAnchor>
  <cdr:relSizeAnchor xmlns:cdr="http://schemas.openxmlformats.org/drawingml/2006/chartDrawing">
    <cdr:from>
      <cdr:x>0.55417</cdr:x>
      <cdr:y>0.37933</cdr:y>
    </cdr:from>
    <cdr:to>
      <cdr:x>0.74193</cdr:x>
      <cdr:y>0.53734</cdr:y>
    </cdr:to>
    <cdr:sp macro="" textlink="">
      <cdr:nvSpPr>
        <cdr:cNvPr id="10" name="TextBox 1"/>
        <cdr:cNvSpPr txBox="1"/>
      </cdr:nvSpPr>
      <cdr:spPr>
        <a:xfrm xmlns:a="http://schemas.openxmlformats.org/drawingml/2006/main" rot="1008116">
          <a:off x="2533648" y="1241099"/>
          <a:ext cx="858470" cy="51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80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CAGR</a:t>
          </a:r>
          <a:r>
            <a:rPr lang="en-US" altLang="ko-KR" sz="800" baseline="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 -4%</a:t>
          </a:r>
          <a:endParaRPr lang="ko-KR" altLang="en-US" sz="800" dirty="0">
            <a:solidFill>
              <a:schemeClr val="tx1"/>
            </a:solidFill>
            <a:latin typeface="KoPub돋움체_Pro Light" panose="02020603020101020101" pitchFamily="18" charset="-127"/>
            <a:ea typeface="KoPub돋움체_Pro Light" panose="02020603020101020101" pitchFamily="18" charset="-127"/>
          </a:endParaRPr>
        </a:p>
      </cdr:txBody>
    </cdr:sp>
  </cdr:relSizeAnchor>
  <cdr:relSizeAnchor xmlns:cdr="http://schemas.openxmlformats.org/drawingml/2006/chartDrawing">
    <cdr:from>
      <cdr:x>0.75486</cdr:x>
      <cdr:y>0.47486</cdr:y>
    </cdr:from>
    <cdr:to>
      <cdr:x>0.94263</cdr:x>
      <cdr:y>0.63287</cdr:y>
    </cdr:to>
    <cdr:sp macro="" textlink="">
      <cdr:nvSpPr>
        <cdr:cNvPr id="11" name="TextBox 1"/>
        <cdr:cNvSpPr txBox="1"/>
      </cdr:nvSpPr>
      <cdr:spPr>
        <a:xfrm xmlns:a="http://schemas.openxmlformats.org/drawingml/2006/main" rot="1144849">
          <a:off x="3451225" y="1553657"/>
          <a:ext cx="858470" cy="51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80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CAGR</a:t>
          </a:r>
          <a:r>
            <a:rPr lang="en-US" altLang="ko-KR" sz="800" baseline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 -6%</a:t>
          </a:r>
          <a:endParaRPr lang="ko-KR" altLang="en-US" sz="800">
            <a:solidFill>
              <a:schemeClr val="tx1"/>
            </a:solidFill>
            <a:latin typeface="KoPub돋움체_Pro Light" panose="02020603020101020101" pitchFamily="18" charset="-127"/>
            <a:ea typeface="KoPub돋움체_Pro Light" panose="02020603020101020101" pitchFamily="18" charset="-127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0.13403</cdr:x>
      <cdr:y>0.26439</cdr:y>
    </cdr:from>
    <cdr:to>
      <cdr:x>0.83021</cdr:x>
      <cdr:y>0.82849</cdr:y>
    </cdr:to>
    <cdr:cxnSp macro="">
      <cdr:nvCxnSpPr>
        <cdr:cNvPr id="2" name="직선 화살표 연결선 1"/>
        <cdr:cNvCxnSpPr/>
      </cdr:nvCxnSpPr>
      <cdr:spPr>
        <a:xfrm xmlns:a="http://schemas.openxmlformats.org/drawingml/2006/main" flipV="1">
          <a:off x="612775" y="809625"/>
          <a:ext cx="3182938" cy="1727438"/>
        </a:xfrm>
        <a:prstGeom xmlns:a="http://schemas.openxmlformats.org/drawingml/2006/main" prst="straightConnector1">
          <a:avLst/>
        </a:prstGeom>
        <a:ln xmlns:a="http://schemas.openxmlformats.org/drawingml/2006/main" w="31750">
          <a:solidFill>
            <a:srgbClr val="3D3935"/>
          </a:solidFill>
          <a:tailEnd type="triangle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0.33173</cdr:x>
      <cdr:y>0.44309</cdr:y>
    </cdr:from>
    <cdr:to>
      <cdr:x>0.70777</cdr:x>
      <cdr:y>0.6118</cdr:y>
    </cdr:to>
    <cdr:sp macro="" textlink="">
      <cdr:nvSpPr>
        <cdr:cNvPr id="3" name="TextBox 1"/>
        <cdr:cNvSpPr txBox="1"/>
      </cdr:nvSpPr>
      <cdr:spPr>
        <a:xfrm xmlns:a="http://schemas.openxmlformats.org/drawingml/2006/main" rot="19868804">
          <a:off x="1465964" y="1316326"/>
          <a:ext cx="1661708" cy="5012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ko-KR" altLang="en-US" sz="110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판매량 </a:t>
          </a:r>
          <a:r>
            <a:rPr lang="en-US" altLang="ko-KR" sz="110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CAGR</a:t>
          </a:r>
          <a:r>
            <a:rPr lang="en-US" altLang="ko-KR" sz="1100" baseline="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 44%</a:t>
          </a:r>
          <a:endParaRPr lang="ko-KR" altLang="en-US" sz="1100" dirty="0">
            <a:solidFill>
              <a:schemeClr val="tx1"/>
            </a:solidFill>
            <a:latin typeface="KoPub돋움체_Pro Light" panose="02020603020101020101" pitchFamily="18" charset="-127"/>
            <a:ea typeface="KoPub돋움체_Pro Light" panose="02020603020101020101" pitchFamily="18" charset="-127"/>
          </a:endParaRPr>
        </a:p>
      </cdr:txBody>
    </cdr:sp>
  </cdr:relSizeAnchor>
  <cdr:relSizeAnchor xmlns:cdr="http://schemas.openxmlformats.org/drawingml/2006/chartDrawing">
    <cdr:from>
      <cdr:x>0.02569</cdr:x>
      <cdr:y>0.04147</cdr:y>
    </cdr:from>
    <cdr:to>
      <cdr:x>0.27778</cdr:x>
      <cdr:y>0.21868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17475" y="127000"/>
          <a:ext cx="1152525" cy="5426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80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(</a:t>
          </a:r>
          <a:r>
            <a:rPr lang="ko-KR" altLang="en-US" sz="80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만 대</a:t>
          </a:r>
          <a:r>
            <a:rPr lang="en-US" altLang="ko-KR" sz="800" dirty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rPr>
            <a:t>)</a:t>
          </a:r>
          <a:endParaRPr lang="ko-KR" altLang="en-US" sz="800" dirty="0">
            <a:solidFill>
              <a:schemeClr val="tx1"/>
            </a:solidFill>
            <a:latin typeface="KoPub돋움체_Pro Light" panose="02020603020101020101" pitchFamily="18" charset="-127"/>
            <a:ea typeface="KoPub돋움체_Pro Light" panose="02020603020101020101" pitchFamily="18" charset="-127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0.04341</cdr:x>
      <cdr:y>0.00299</cdr:y>
    </cdr:from>
    <cdr:to>
      <cdr:x>0.42897</cdr:x>
      <cdr:y>0.13648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7847" y="8771"/>
          <a:ext cx="957762" cy="3918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1000" dirty="0" smtClean="0"/>
            <a:t>(</a:t>
          </a:r>
          <a:r>
            <a:rPr lang="ko-KR" altLang="en-US" sz="1000" dirty="0" smtClean="0"/>
            <a:t>십억 달러</a:t>
          </a:r>
          <a:r>
            <a:rPr lang="en-US" altLang="ko-KR" sz="1000" dirty="0" smtClean="0"/>
            <a:t>)</a:t>
          </a:r>
          <a:endParaRPr lang="ko-KR" altLang="en-US" sz="10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0.04963</cdr:x>
      <cdr:y>0.11532</cdr:y>
    </cdr:from>
    <cdr:to>
      <cdr:x>0.40911</cdr:x>
      <cdr:y>0.2411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2286" y="359216"/>
          <a:ext cx="885826" cy="3918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1000" dirty="0" smtClean="0"/>
            <a:t>(</a:t>
          </a:r>
          <a:r>
            <a:rPr lang="ko-KR" altLang="en-US" sz="1000" dirty="0" smtClean="0"/>
            <a:t>십억 달러</a:t>
          </a:r>
          <a:r>
            <a:rPr lang="en-US" altLang="ko-KR" sz="1000" dirty="0" smtClean="0"/>
            <a:t>)</a:t>
          </a:r>
          <a:endParaRPr lang="ko-KR" altLang="en-US" sz="10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0.06125</cdr:x>
      <cdr:y>0</cdr:y>
    </cdr:from>
    <cdr:to>
      <cdr:x>0.2371</cdr:x>
      <cdr:y>0.10465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5800" y="0"/>
          <a:ext cx="734350" cy="267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ko-KR" sz="700" dirty="0">
              <a:latin typeface="+mj-ea"/>
              <a:ea typeface="+mj-ea"/>
            </a:rPr>
            <a:t>(</a:t>
          </a:r>
          <a:r>
            <a:rPr lang="ko-KR" altLang="en-US" sz="700" dirty="0" err="1" smtClean="0">
              <a:latin typeface="+mj-ea"/>
              <a:ea typeface="+mj-ea"/>
            </a:rPr>
            <a:t>백만건</a:t>
          </a:r>
          <a:r>
            <a:rPr lang="en-US" altLang="ko-KR" sz="700" dirty="0">
              <a:latin typeface="+mj-ea"/>
              <a:ea typeface="+mj-ea"/>
            </a:rPr>
            <a:t>)</a:t>
          </a:r>
          <a:endParaRPr lang="ko-KR" altLang="en-US" sz="700" dirty="0">
            <a:latin typeface="+mj-ea"/>
            <a:ea typeface="+mj-ea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0.03449</cdr:x>
      <cdr:y>0</cdr:y>
    </cdr:from>
    <cdr:to>
      <cdr:x>0.17244</cdr:x>
      <cdr:y>0.09281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4016" y="0"/>
          <a:ext cx="576079" cy="2372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700" dirty="0">
              <a:latin typeface="+mj-ea"/>
              <a:ea typeface="+mj-ea"/>
            </a:rPr>
            <a:t>(</a:t>
          </a:r>
          <a:r>
            <a:rPr lang="ko-KR" altLang="en-US" sz="700" dirty="0" smtClean="0">
              <a:latin typeface="+mj-ea"/>
              <a:ea typeface="+mj-ea"/>
            </a:rPr>
            <a:t>백만달러</a:t>
          </a:r>
          <a:r>
            <a:rPr lang="en-US" altLang="ko-KR" sz="700" dirty="0" smtClean="0">
              <a:latin typeface="+mj-ea"/>
              <a:ea typeface="+mj-ea"/>
            </a:rPr>
            <a:t>)</a:t>
          </a:r>
          <a:endParaRPr lang="ko-KR" altLang="en-US" sz="700" dirty="0">
            <a:latin typeface="+mj-ea"/>
            <a:ea typeface="+mj-ea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0.16422</cdr:x>
      <cdr:y>0.0817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750795" cy="224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800" dirty="0"/>
            <a:t>(</a:t>
          </a:r>
          <a:r>
            <a:rPr lang="ko-KR" altLang="en-US" sz="800" dirty="0" err="1" smtClean="0"/>
            <a:t>십억달러</a:t>
          </a:r>
          <a:r>
            <a:rPr lang="en-US" altLang="ko-KR" sz="800" dirty="0" smtClean="0"/>
            <a:t>)</a:t>
          </a:r>
          <a:endParaRPr lang="ko-KR" altLang="en-US" sz="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29" tIns="45764" rIns="91529" bIns="4576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086" y="0"/>
            <a:ext cx="2950529" cy="497524"/>
          </a:xfrm>
          <a:prstGeom prst="rect">
            <a:avLst/>
          </a:prstGeom>
        </p:spPr>
        <p:txBody>
          <a:bodyPr vert="horz" lIns="91529" tIns="45764" rIns="91529" bIns="45764" rtlCol="0"/>
          <a:lstStyle>
            <a:lvl1pPr algn="r">
              <a:defRPr sz="1200"/>
            </a:lvl1pPr>
          </a:lstStyle>
          <a:p>
            <a:fld id="{E0818941-2BF6-4B75-BB70-2576BAA2FA3B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230"/>
            <a:ext cx="2950529" cy="497523"/>
          </a:xfrm>
          <a:prstGeom prst="rect">
            <a:avLst/>
          </a:prstGeom>
        </p:spPr>
        <p:txBody>
          <a:bodyPr vert="horz" lIns="91529" tIns="45764" rIns="91529" bIns="4576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086" y="9440230"/>
            <a:ext cx="2950529" cy="497523"/>
          </a:xfrm>
          <a:prstGeom prst="rect">
            <a:avLst/>
          </a:prstGeom>
        </p:spPr>
        <p:txBody>
          <a:bodyPr vert="horz" lIns="91529" tIns="45764" rIns="91529" bIns="45764" rtlCol="0" anchor="b"/>
          <a:lstStyle>
            <a:lvl1pPr algn="r">
              <a:defRPr sz="1200"/>
            </a:lvl1pPr>
          </a:lstStyle>
          <a:p>
            <a:fld id="{BB10B0DB-E602-4D67-BCA0-18D1B4C801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7097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9786" cy="496967"/>
          </a:xfrm>
          <a:prstGeom prst="rect">
            <a:avLst/>
          </a:prstGeom>
        </p:spPr>
        <p:txBody>
          <a:bodyPr vert="horz" lIns="91529" tIns="45764" rIns="91529" bIns="4576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43" y="4"/>
            <a:ext cx="2949786" cy="496967"/>
          </a:xfrm>
          <a:prstGeom prst="rect">
            <a:avLst/>
          </a:prstGeom>
        </p:spPr>
        <p:txBody>
          <a:bodyPr vert="horz" lIns="91529" tIns="45764" rIns="91529" bIns="45764" rtlCol="0"/>
          <a:lstStyle>
            <a:lvl1pPr algn="r">
              <a:defRPr sz="1200"/>
            </a:lvl1pPr>
          </a:lstStyle>
          <a:p>
            <a:fld id="{0BF03548-705E-4F42-94E5-CCFA4EDD8DEE}" type="datetimeFigureOut">
              <a:rPr lang="ko-KR" altLang="en-US" smtClean="0"/>
              <a:pPr/>
              <a:t>2022-04-22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29" tIns="45764" rIns="91529" bIns="4576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21190"/>
            <a:ext cx="5445760" cy="4472702"/>
          </a:xfrm>
          <a:prstGeom prst="rect">
            <a:avLst/>
          </a:prstGeom>
        </p:spPr>
        <p:txBody>
          <a:bodyPr vert="horz" lIns="91529" tIns="45764" rIns="91529" bIns="45764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5" y="9440650"/>
            <a:ext cx="2949786" cy="496967"/>
          </a:xfrm>
          <a:prstGeom prst="rect">
            <a:avLst/>
          </a:prstGeom>
        </p:spPr>
        <p:txBody>
          <a:bodyPr vert="horz" lIns="91529" tIns="45764" rIns="91529" bIns="4576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43" y="9440650"/>
            <a:ext cx="2949786" cy="496967"/>
          </a:xfrm>
          <a:prstGeom prst="rect">
            <a:avLst/>
          </a:prstGeom>
        </p:spPr>
        <p:txBody>
          <a:bodyPr vert="horz" lIns="91529" tIns="45764" rIns="91529" bIns="45764" rtlCol="0" anchor="b"/>
          <a:lstStyle>
            <a:lvl1pPr algn="r">
              <a:defRPr sz="1200"/>
            </a:lvl1pPr>
          </a:lstStyle>
          <a:p>
            <a:fld id="{58270679-0ADC-443F-BD55-C1D4DAA2FC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6009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771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78859" algn="l" defTabSz="95771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57717" algn="l" defTabSz="95771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36577" algn="l" defTabSz="95771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15435" algn="l" defTabSz="95771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94294" algn="l" defTabSz="95771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3151" algn="l" defTabSz="95771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2011" algn="l" defTabSz="95771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0869" algn="l" defTabSz="957717" rtl="0" eaLnBrk="1" latinLnBrk="1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0679-0ADC-443F-BD55-C1D4DAA2FCF7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7890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0679-0ADC-443F-BD55-C1D4DAA2FCF7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984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0679-0ADC-443F-BD55-C1D4DAA2FCF7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6609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0679-0ADC-443F-BD55-C1D4DAA2FCF7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322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0679-0ADC-443F-BD55-C1D4DAA2FCF7}" type="slidenum">
              <a:rPr lang="ko-KR" altLang="en-US" smtClean="0"/>
              <a:pPr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560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270679-0ADC-443F-BD55-C1D4DAA2FCF7}" type="slidenum">
              <a:rPr lang="ko-KR" altLang="en-US" smtClean="0"/>
              <a:pPr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0514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_ 기관/내부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그림 4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" r="1662"/>
          <a:stretch/>
        </p:blipFill>
        <p:spPr>
          <a:xfrm>
            <a:off x="-23093" y="587352"/>
            <a:ext cx="12241360" cy="682202"/>
          </a:xfrm>
          <a:prstGeom prst="rect">
            <a:avLst/>
          </a:prstGeom>
        </p:spPr>
      </p:pic>
      <p:pic>
        <p:nvPicPr>
          <p:cNvPr id="40" name="그림 3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040" y="385699"/>
            <a:ext cx="1969155" cy="360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775173" y="1917627"/>
            <a:ext cx="10417660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tx1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  <a:cs typeface="KoPub돋움체_Pro Bold" panose="02020603020101020101" pitchFamily="18" charset="-127"/>
              </a:defRPr>
            </a:lvl1pPr>
          </a:lstStyle>
          <a:p>
            <a:r>
              <a:rPr lang="en-US" dirty="0" smtClean="0"/>
              <a:t>ETF </a:t>
            </a:r>
            <a:r>
              <a:rPr lang="ko-KR" altLang="en-US" dirty="0" err="1" smtClean="0"/>
              <a:t>상장명칭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종목코드</a:t>
            </a:r>
            <a:r>
              <a:rPr lang="en-US" altLang="ko-KR" dirty="0" smtClean="0"/>
              <a:t>)</a:t>
            </a:r>
            <a:endParaRPr lang="en-US" dirty="0"/>
          </a:p>
        </p:txBody>
      </p:sp>
      <p:cxnSp>
        <p:nvCxnSpPr>
          <p:cNvPr id="12" name="직선 연결선[R] 11"/>
          <p:cNvCxnSpPr/>
          <p:nvPr userDrawn="1"/>
        </p:nvCxnSpPr>
        <p:spPr>
          <a:xfrm>
            <a:off x="786037" y="5806058"/>
            <a:ext cx="8060088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 userDrawn="1"/>
        </p:nvSpPr>
        <p:spPr>
          <a:xfrm>
            <a:off x="664895" y="5446018"/>
            <a:ext cx="1717372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400" spc="-10" baseline="0" dirty="0" smtClean="0">
                <a:solidFill>
                  <a:schemeClr val="tx2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www.tigeretf.com</a:t>
            </a:r>
            <a:endParaRPr lang="ko-KR" altLang="en-US" sz="1400" spc="-10" baseline="0" dirty="0">
              <a:solidFill>
                <a:schemeClr val="tx2"/>
              </a:solidFill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786036" y="4378172"/>
            <a:ext cx="5698899" cy="215444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marR="0" indent="0" algn="l" defTabSz="45710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>
                <a:solidFill>
                  <a:schemeClr val="tx1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  <a:cs typeface="KoPub돋움체_Pro Bold" panose="02020603020101020101" pitchFamily="18" charset="-127"/>
              </a:defRPr>
            </a:lvl1pPr>
          </a:lstStyle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ko-KR" altLang="en-US" dirty="0"/>
              <a:t>소속 </a:t>
            </a:r>
            <a:r>
              <a:rPr lang="en-US" altLang="ko-KR" dirty="0"/>
              <a:t>/</a:t>
            </a:r>
            <a:r>
              <a:rPr lang="ko-KR" altLang="en-US" dirty="0"/>
              <a:t> </a:t>
            </a:r>
            <a:r>
              <a:rPr lang="ko-KR" altLang="en-US" dirty="0" smtClean="0"/>
              <a:t>이름</a:t>
            </a:r>
            <a:endParaRPr lang="en-US" dirty="0"/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786036" y="4651328"/>
            <a:ext cx="5698899" cy="215444"/>
          </a:xfrm>
          <a:prstGeom prst="rect">
            <a:avLst/>
          </a:prstGeom>
        </p:spPr>
        <p:txBody>
          <a:bodyPr vert="horz" lIns="0" tIns="0" rIns="0" bIns="0">
            <a:spAutoFit/>
          </a:bodyPr>
          <a:lstStyle>
            <a:lvl1pPr marL="0" marR="0" indent="0" algn="l" defTabSz="45710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>
                <a:solidFill>
                  <a:schemeClr val="tx1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  <a:cs typeface="KoPub돋움체_Pro Bold" panose="02020603020101020101" pitchFamily="18" charset="-127"/>
              </a:defRPr>
            </a:lvl1pPr>
          </a:lstStyle>
          <a:p>
            <a:pPr marL="0" marR="0" lvl="0" indent="0" algn="l" defTabSz="45710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altLang="ko-KR" dirty="0"/>
              <a:t>YYYY.MM</a:t>
            </a:r>
          </a:p>
        </p:txBody>
      </p:sp>
      <p:sp>
        <p:nvSpPr>
          <p:cNvPr id="36" name="텍스트 개체 틀 34"/>
          <p:cNvSpPr>
            <a:spLocks noGrp="1"/>
          </p:cNvSpPr>
          <p:nvPr>
            <p:ph type="body" sz="quarter" idx="15" hasCustomPrompt="1"/>
          </p:nvPr>
        </p:nvSpPr>
        <p:spPr>
          <a:xfrm>
            <a:off x="2462424" y="5544185"/>
            <a:ext cx="4680473" cy="138499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900" baseline="0">
                <a:latin typeface="KoPub돋움체_Pro Medium" panose="02020603020101020101" pitchFamily="18" charset="-127"/>
                <a:ea typeface="KoPub돋움체_Pro Medium" panose="02020603020101020101" pitchFamily="18" charset="-127"/>
              </a:defRPr>
            </a:lvl1pPr>
          </a:lstStyle>
          <a:p>
            <a:pPr lvl="0"/>
            <a:r>
              <a:rPr lang="ko-KR" altLang="en-US" dirty="0" err="1" smtClean="0"/>
              <a:t>심의필</a:t>
            </a:r>
            <a:r>
              <a:rPr lang="ko-KR" altLang="en-US" dirty="0" smtClean="0"/>
              <a:t> 번호 및 획득 날짜 기입</a:t>
            </a:r>
            <a:endParaRPr lang="ko-KR" altLang="en-US" dirty="0"/>
          </a:p>
        </p:txBody>
      </p:sp>
      <p:pic>
        <p:nvPicPr>
          <p:cNvPr id="22" name="그림 21"/>
          <p:cNvPicPr>
            <a:picLocks noChangeAspect="1"/>
          </p:cNvPicPr>
          <p:nvPr userDrawn="1"/>
        </p:nvPicPr>
        <p:blipFill>
          <a:blip r:embed="rId4"/>
          <a:stretch/>
        </p:blipFill>
        <p:spPr>
          <a:xfrm>
            <a:off x="9337947" y="5570474"/>
            <a:ext cx="2520000" cy="1007598"/>
          </a:xfrm>
          <a:prstGeom prst="rect">
            <a:avLst/>
          </a:prstGeom>
        </p:spPr>
      </p:pic>
      <p:sp>
        <p:nvSpPr>
          <p:cNvPr id="23" name="Slide Number Placeholder 5"/>
          <p:cNvSpPr txBox="1">
            <a:spLocks/>
          </p:cNvSpPr>
          <p:nvPr userDrawn="1"/>
        </p:nvSpPr>
        <p:spPr>
          <a:xfrm>
            <a:off x="777958" y="5926540"/>
            <a:ext cx="8333350" cy="3323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700" b="0" i="0" kern="1200">
                <a:solidFill>
                  <a:srgbClr val="48535B"/>
                </a:solidFill>
                <a:latin typeface="Noto Sans"/>
                <a:ea typeface="KoPub돋움체_Pro Medium"/>
                <a:cs typeface="Noto San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ko-KR" altLang="en-US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본 자료는 </a:t>
            </a:r>
            <a:r>
              <a:rPr lang="ko-KR" altLang="en-US" sz="900" b="0" i="0" dirty="0" err="1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미래에셋자산운용이</a:t>
            </a:r>
            <a:r>
              <a:rPr lang="ko-KR" altLang="en-US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 제작한 것이며</a:t>
            </a:r>
            <a:r>
              <a:rPr lang="en-US" altLang="ko-KR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, </a:t>
            </a:r>
            <a:r>
              <a:rPr lang="ko-KR" altLang="en-US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투자권유를 위한 광고물로 활용될 수 없고</a:t>
            </a:r>
            <a:r>
              <a:rPr lang="en-US" altLang="ko-KR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, </a:t>
            </a:r>
            <a:r>
              <a:rPr lang="ko-KR" altLang="en-US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투자자에게 배포될 수 없습니다</a:t>
            </a:r>
            <a:r>
              <a:rPr lang="en-US" altLang="ko-KR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. </a:t>
            </a:r>
            <a:r>
              <a:rPr lang="ko-KR" altLang="en-US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본 자료에 수록된 내용은 신뢰할만한 </a:t>
            </a:r>
            <a:r>
              <a:rPr lang="ko-KR" altLang="en-US" sz="900" b="0" i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자료 및 </a:t>
            </a:r>
            <a:r>
              <a:rPr lang="ko-KR" altLang="en-US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정보로부터 얻어진 것이나 당사는 그 </a:t>
            </a:r>
            <a:r>
              <a:rPr lang="ko-KR" altLang="en-US" sz="900" b="0" i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정확성이나 </a:t>
            </a:r>
            <a:r>
              <a:rPr lang="ko-KR" altLang="en-US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안정성을 보장할 수 없습니다</a:t>
            </a:r>
            <a:r>
              <a:rPr lang="en-US" altLang="ko-KR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. </a:t>
            </a:r>
            <a:r>
              <a:rPr lang="ko-KR" altLang="en-US" sz="900" b="0" i="0" dirty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따라서 어떠한 경우에도 본 자료는 고객의 투자 결과에 대한 법적 책임소재에 대한 증빙자료로 사용될 수 없습니다</a:t>
            </a:r>
            <a:r>
              <a:rPr lang="en-US" altLang="ko-KR" sz="900" b="0" i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  <a:cs typeface="KoPub돋움체_Pro Medium"/>
              </a:rPr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6" hasCustomPrompt="1"/>
          </p:nvPr>
        </p:nvSpPr>
        <p:spPr>
          <a:xfrm>
            <a:off x="775173" y="2502441"/>
            <a:ext cx="9132147" cy="37241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2200"/>
            </a:lvl1pPr>
            <a:lvl2pPr marL="478860" indent="0">
              <a:buFontTx/>
              <a:buNone/>
              <a:defRPr/>
            </a:lvl2pPr>
            <a:lvl3pPr marL="957717" indent="0">
              <a:buFontTx/>
              <a:buNone/>
              <a:defRPr/>
            </a:lvl3pPr>
            <a:lvl4pPr marL="1436575" indent="0">
              <a:buFontTx/>
              <a:buNone/>
              <a:defRPr/>
            </a:lvl4pPr>
            <a:lvl5pPr marL="1915434" indent="0">
              <a:buFontTx/>
              <a:buNone/>
              <a:defRPr/>
            </a:lvl5pPr>
          </a:lstStyle>
          <a:p>
            <a:pPr lvl="0"/>
            <a:r>
              <a:rPr lang="en-US" altLang="ko-KR" dirty="0" smtClean="0"/>
              <a:t>ETF </a:t>
            </a:r>
            <a:r>
              <a:rPr lang="ko-KR" altLang="en-US" dirty="0" err="1" smtClean="0"/>
              <a:t>펀드명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5230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3" pos="49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079806" y="1725715"/>
            <a:ext cx="10418381" cy="262096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52000" marR="0" indent="-252000" algn="l" defTabSz="457200" rtl="0" eaLnBrk="1" fontAlgn="auto" latinLnBrk="0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AutoNum type="romanUcPeriod"/>
              <a:tabLst/>
              <a:defRPr sz="1600" b="0" i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  <a:cs typeface="KoPub돋움체_Pro Bold" pitchFamily="18" charset="-127"/>
              </a:defRPr>
            </a:lvl1pPr>
            <a:lvl2pPr marL="355600" indent="136525">
              <a:buFont typeface="+mj-lt"/>
              <a:buAutoNum type="arabicPeriod"/>
              <a:defRPr sz="120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  <a:cs typeface="KoPub돋움체_Pro Bold" pitchFamily="18" charset="-127"/>
              </a:defRPr>
            </a:lvl2pPr>
            <a:lvl3pPr>
              <a:defRPr sz="1200">
                <a:solidFill>
                  <a:srgbClr val="0D2D4F"/>
                </a:solidFill>
                <a:latin typeface="KoPub돋움체_Pro Medium"/>
                <a:ea typeface="KoPub돋움체_Pro Medium"/>
                <a:cs typeface="KoPub돋움체_Pro Medium"/>
              </a:defRPr>
            </a:lvl3pPr>
            <a:lvl4pPr>
              <a:defRPr sz="1000">
                <a:latin typeface="KoPub돋움체_Pro Medium"/>
                <a:ea typeface="KoPub돋움체_Pro Medium"/>
                <a:cs typeface="KoPub돋움체_Pro Medium"/>
              </a:defRPr>
            </a:lvl4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</p:txBody>
      </p:sp>
      <p:sp>
        <p:nvSpPr>
          <p:cNvPr id="9" name="제목 1"/>
          <p:cNvSpPr txBox="1">
            <a:spLocks/>
          </p:cNvSpPr>
          <p:nvPr userDrawn="1"/>
        </p:nvSpPr>
        <p:spPr>
          <a:xfrm>
            <a:off x="1053524" y="757517"/>
            <a:ext cx="16117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4572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oto Sans"/>
                <a:ea typeface="+mj-ea"/>
                <a:cs typeface="Noto Sans"/>
              </a:defRPr>
            </a:lvl1pPr>
          </a:lstStyle>
          <a:p>
            <a:pPr algn="l"/>
            <a:r>
              <a:rPr lang="ko-KR" altLang="en-US" sz="3200" dirty="0" smtClean="0">
                <a:solidFill>
                  <a:schemeClr val="tx2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목차</a:t>
            </a:r>
            <a:endParaRPr lang="ko-KR" alt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9726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54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869252" y="3143391"/>
            <a:ext cx="10416688" cy="36933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2400">
                <a:solidFill>
                  <a:schemeClr val="tx1"/>
                </a:solidFill>
                <a:latin typeface="KoPub돋움체_Pro Bold"/>
                <a:ea typeface="KoPub돋움체_Pro Bold"/>
                <a:cs typeface="KoPub돋움체_Pro Bold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935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54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600511" y="601737"/>
            <a:ext cx="8733444" cy="3077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algn="l">
              <a:defRPr sz="200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  <a:cs typeface="KoPub돋움체_Pro Bold" pitchFamily="18" charset="-127"/>
              </a:defRPr>
            </a:lvl1pPr>
          </a:lstStyle>
          <a:p>
            <a:r>
              <a:rPr lang="ko-KR" altLang="en-US" dirty="0"/>
              <a:t>텍스트를 입력하십시오</a:t>
            </a:r>
            <a:r>
              <a:rPr lang="en-US" altLang="ko-KR" dirty="0"/>
              <a:t> (16~22pt</a:t>
            </a:r>
            <a:r>
              <a:rPr lang="en-US" altLang="ko-KR" dirty="0" smtClean="0"/>
              <a:t>)</a:t>
            </a:r>
            <a:endParaRPr 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0"/>
          </p:nvPr>
        </p:nvSpPr>
        <p:spPr>
          <a:xfrm>
            <a:off x="591018" y="1197546"/>
            <a:ext cx="11015094" cy="5028446"/>
          </a:xfrm>
          <a:prstGeom prst="rect">
            <a:avLst/>
          </a:prstGeom>
        </p:spPr>
        <p:txBody>
          <a:bodyPr lIns="0" tIns="0" rIns="0" bIns="0"/>
          <a:lstStyle>
            <a:lvl1pPr marL="144000" indent="-14400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300">
                <a:latin typeface="KoPub돋움체_Pro Medium" pitchFamily="18" charset="-127"/>
                <a:ea typeface="KoPub돋움체_Pro Medium" pitchFamily="18" charset="-127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cxnSp>
        <p:nvCxnSpPr>
          <p:cNvPr id="16" name="Straight Connector 10"/>
          <p:cNvCxnSpPr/>
          <p:nvPr userDrawn="1"/>
        </p:nvCxnSpPr>
        <p:spPr>
          <a:xfrm>
            <a:off x="591018" y="6382122"/>
            <a:ext cx="1101509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607998" y="6476092"/>
            <a:ext cx="5595157" cy="1384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800" b="0" i="0" kern="1200" smtClean="0">
                <a:solidFill>
                  <a:srgbClr val="48535B"/>
                </a:solidFill>
                <a:latin typeface="Noto Sans"/>
                <a:ea typeface="KoPub돋움체_Pro Medium"/>
                <a:cs typeface="Noto San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defRPr/>
            </a:pPr>
            <a:fld id="{EC423B9A-1F8E-4D65-926D-4D79436AE648}" type="slidenum">
              <a:rPr lang="en-US" sz="90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pPr>
                <a:defRPr/>
              </a:pPr>
              <a:t>‹#›</a:t>
            </a:fld>
            <a:r>
              <a:rPr lang="en-US" sz="90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 |</a:t>
            </a:r>
            <a:r>
              <a:rPr lang="en-US" sz="900" baseline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 2022</a:t>
            </a:r>
            <a:r>
              <a:rPr lang="ko-KR" altLang="en-US" sz="900" baseline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년 </a:t>
            </a:r>
            <a:r>
              <a:rPr lang="ko-KR" altLang="en-US" sz="900" baseline="0" dirty="0" err="1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서울머니쇼</a:t>
            </a:r>
            <a:r>
              <a:rPr lang="en-US" altLang="ko-KR" sz="900" baseline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, “</a:t>
            </a:r>
            <a:r>
              <a:rPr lang="ko-KR" altLang="en-US" sz="900" baseline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이제는 </a:t>
            </a:r>
            <a:r>
              <a:rPr lang="en-US" altLang="ko-KR" sz="900" baseline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ETF </a:t>
            </a:r>
            <a:r>
              <a:rPr lang="ko-KR" altLang="en-US" sz="900" baseline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투자가 답이다</a:t>
            </a:r>
            <a:r>
              <a:rPr lang="en-US" altLang="ko-KR" sz="900" baseline="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“ | 2022.05.</a:t>
            </a:r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040" y="385699"/>
            <a:ext cx="1969155" cy="36000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" r="1662"/>
          <a:stretch/>
        </p:blipFill>
        <p:spPr>
          <a:xfrm>
            <a:off x="-23093" y="587352"/>
            <a:ext cx="12241360" cy="68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687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7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5034770" y="5446018"/>
            <a:ext cx="2430969" cy="97200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4639" y="2906714"/>
            <a:ext cx="10365899" cy="1500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999" b="0" i="0" baseline="0">
                <a:solidFill>
                  <a:schemeClr val="tx2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  <a:cs typeface="Noto Sans" panose="020B0802040504020204" pitchFamily="34" charset="0"/>
              </a:defRPr>
            </a:lvl1pPr>
            <a:lvl2pPr marL="4571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/>
              <a:t>감사합니다</a:t>
            </a:r>
            <a:endParaRPr lang="en-US" altLang="ko-KR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040" y="385699"/>
            <a:ext cx="196915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76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1" r:id="rId2"/>
    <p:sldLayoutId id="2147483992" r:id="rId3"/>
    <p:sldLayoutId id="2147483990" r:id="rId4"/>
    <p:sldLayoutId id="2147483985" r:id="rId5"/>
  </p:sldLayoutIdLst>
  <p:timing>
    <p:tnLst>
      <p:par>
        <p:cTn id="1" dur="indefinite" restart="never" nodeType="tmRoot"/>
      </p:par>
    </p:tnLst>
  </p:timing>
  <p:txStyles>
    <p:titleStyle>
      <a:lvl1pPr algn="ctr" defTabSz="957717" rtl="0" eaLnBrk="1" latinLnBrk="1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43" indent="-359143" algn="l" defTabSz="957717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146" indent="-299286" algn="l" defTabSz="957717" rtl="0" eaLnBrk="1" latinLnBrk="1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147" indent="-239430" algn="l" defTabSz="957717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005" indent="-239430" algn="l" defTabSz="957717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864" indent="-239430" algn="l" defTabSz="957717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722" indent="-239430" algn="l" defTabSz="957717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582" indent="-239430" algn="l" defTabSz="957717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40" indent="-239430" algn="l" defTabSz="957717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299" indent="-239430" algn="l" defTabSz="957717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57717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59" algn="l" defTabSz="957717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17" algn="l" defTabSz="957717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577" algn="l" defTabSz="957717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435" algn="l" defTabSz="957717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294" algn="l" defTabSz="957717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151" algn="l" defTabSz="957717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011" algn="l" defTabSz="957717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869" algn="l" defTabSz="957717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75173" y="1773610"/>
            <a:ext cx="10417660" cy="1231106"/>
          </a:xfrm>
        </p:spPr>
        <p:txBody>
          <a:bodyPr/>
          <a:lstStyle/>
          <a:p>
            <a:r>
              <a:rPr lang="ko-KR" altLang="en-US" dirty="0" smtClean="0"/>
              <a:t>내 노후를 위한 현명한 투자방법</a:t>
            </a:r>
            <a:r>
              <a:rPr lang="en-US" altLang="ko-KR" dirty="0"/>
              <a:t>,</a:t>
            </a: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ko-KR" altLang="en-US" sz="4400" dirty="0" smtClean="0"/>
              <a:t>이제는 </a:t>
            </a:r>
            <a:r>
              <a:rPr lang="en-US" altLang="ko-KR" sz="4400" dirty="0" smtClean="0">
                <a:solidFill>
                  <a:schemeClr val="bg2"/>
                </a:solidFill>
              </a:rPr>
              <a:t>ETF </a:t>
            </a:r>
            <a:r>
              <a:rPr lang="ko-KR" altLang="en-US" sz="4400" dirty="0" smtClean="0">
                <a:solidFill>
                  <a:schemeClr val="bg2"/>
                </a:solidFill>
              </a:rPr>
              <a:t>투자</a:t>
            </a:r>
            <a:r>
              <a:rPr lang="ko-KR" altLang="en-US" sz="4400" dirty="0" smtClean="0"/>
              <a:t>가 </a:t>
            </a:r>
            <a:r>
              <a:rPr lang="ko-KR" altLang="en-US" sz="4400" dirty="0" smtClean="0">
                <a:solidFill>
                  <a:schemeClr val="bg2"/>
                </a:solidFill>
              </a:rPr>
              <a:t>답</a:t>
            </a:r>
            <a:r>
              <a:rPr lang="ko-KR" altLang="en-US" sz="4400" dirty="0" smtClean="0"/>
              <a:t>이다</a:t>
            </a:r>
            <a:r>
              <a:rPr lang="en-US" altLang="ko-KR" sz="4400" dirty="0" smtClean="0"/>
              <a:t>! </a:t>
            </a:r>
            <a:endParaRPr lang="ko-KR" altLang="en-US" sz="2400" dirty="0">
              <a:solidFill>
                <a:srgbClr val="E7280F"/>
              </a:solidFill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786036" y="4149874"/>
            <a:ext cx="5698899" cy="215444"/>
          </a:xfrm>
        </p:spPr>
        <p:txBody>
          <a:bodyPr/>
          <a:lstStyle/>
          <a:p>
            <a:r>
              <a:rPr lang="ko-KR" altLang="en-US" dirty="0" smtClean="0"/>
              <a:t>미래에셋자산운용 </a:t>
            </a:r>
            <a:r>
              <a:rPr lang="en-US" altLang="ko-KR" dirty="0" smtClean="0"/>
              <a:t>TIGER ETF 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4"/>
          </p:nvPr>
        </p:nvSpPr>
        <p:spPr>
          <a:xfrm>
            <a:off x="786036" y="4423030"/>
            <a:ext cx="5698899" cy="215444"/>
          </a:xfrm>
        </p:spPr>
        <p:txBody>
          <a:bodyPr/>
          <a:lstStyle/>
          <a:p>
            <a:r>
              <a:rPr lang="en-US" altLang="ko-KR" dirty="0" smtClean="0"/>
              <a:t>ETF</a:t>
            </a:r>
            <a:r>
              <a:rPr lang="ko-KR" altLang="en-US" dirty="0" smtClean="0"/>
              <a:t>마케팅본부 이승원 본부장</a:t>
            </a:r>
            <a:r>
              <a:rPr lang="en-US" altLang="ko-KR" dirty="0" smtClean="0"/>
              <a:t>/</a:t>
            </a:r>
            <a:r>
              <a:rPr lang="ko-KR" altLang="en-US" dirty="0" smtClean="0"/>
              <a:t>이사 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smtClean="0"/>
              <a:t>미래에셋자산운용 </a:t>
            </a:r>
            <a:r>
              <a:rPr lang="ko-KR" altLang="en-US" dirty="0" err="1" smtClean="0"/>
              <a:t>컴플라이언스</a:t>
            </a:r>
            <a:r>
              <a:rPr lang="ko-KR" altLang="en-US" dirty="0" smtClean="0"/>
              <a:t> 외부제출확인필 제 </a:t>
            </a:r>
            <a:r>
              <a:rPr lang="en-US" altLang="ko-KR" dirty="0" smtClean="0"/>
              <a:t>22-0281</a:t>
            </a:r>
            <a:r>
              <a:rPr lang="ko-KR" altLang="en-US" dirty="0" smtClean="0"/>
              <a:t>호 </a:t>
            </a:r>
            <a:r>
              <a:rPr lang="en-US" altLang="ko-KR" dirty="0" smtClean="0"/>
              <a:t>(2022.04.20)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297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I. </a:t>
            </a:r>
            <a:r>
              <a:rPr lang="ko-KR" altLang="en-US" sz="2400" dirty="0" smtClean="0"/>
              <a:t>투자의 새로운 트렌드</a:t>
            </a:r>
            <a:r>
              <a:rPr lang="en-US" altLang="ko-KR" sz="2400" dirty="0" smtClean="0"/>
              <a:t>, ETF – </a:t>
            </a:r>
            <a:r>
              <a:rPr lang="en-US" altLang="ko-KR" dirty="0" smtClean="0"/>
              <a:t>ETF</a:t>
            </a:r>
            <a:r>
              <a:rPr lang="ko-KR" altLang="en-US" dirty="0" smtClean="0"/>
              <a:t>란 무엇인가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202974"/>
              </p:ext>
            </p:extLst>
          </p:nvPr>
        </p:nvGraphicFramePr>
        <p:xfrm>
          <a:off x="600512" y="1485579"/>
          <a:ext cx="10969682" cy="4536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2630">
                  <a:extLst>
                    <a:ext uri="{9D8B030D-6E8A-4147-A177-3AD203B41FA5}">
                      <a16:colId xmlns:a16="http://schemas.microsoft.com/office/drawing/2014/main" val="3657113214"/>
                    </a:ext>
                  </a:extLst>
                </a:gridCol>
                <a:gridCol w="2883924">
                  <a:extLst>
                    <a:ext uri="{9D8B030D-6E8A-4147-A177-3AD203B41FA5}">
                      <a16:colId xmlns:a16="http://schemas.microsoft.com/office/drawing/2014/main" val="797236704"/>
                    </a:ext>
                  </a:extLst>
                </a:gridCol>
                <a:gridCol w="3993344">
                  <a:extLst>
                    <a:ext uri="{9D8B030D-6E8A-4147-A177-3AD203B41FA5}">
                      <a16:colId xmlns:a16="http://schemas.microsoft.com/office/drawing/2014/main" val="4011455503"/>
                    </a:ext>
                  </a:extLst>
                </a:gridCol>
                <a:gridCol w="2419784">
                  <a:extLst>
                    <a:ext uri="{9D8B030D-6E8A-4147-A177-3AD203B41FA5}">
                      <a16:colId xmlns:a16="http://schemas.microsoft.com/office/drawing/2014/main" val="1475212238"/>
                    </a:ext>
                  </a:extLst>
                </a:gridCol>
              </a:tblGrid>
              <a:tr h="451195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0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구분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0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펀드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0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ETF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0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주식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754774"/>
                  </a:ext>
                </a:extLst>
              </a:tr>
              <a:tr h="861084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600" b="0" kern="0" dirty="0" smtClean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정보 공개 주기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낮음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높음</a:t>
                      </a: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(PDF </a:t>
                      </a: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공개</a:t>
                      </a: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>
                          <a:solidFill>
                            <a:schemeClr val="tx1"/>
                          </a:solidFill>
                          <a:effectLst/>
                        </a:rPr>
                        <a:t>높음</a:t>
                      </a:r>
                      <a:endParaRPr lang="ko-KR" sz="16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8054884"/>
                  </a:ext>
                </a:extLst>
              </a:tr>
              <a:tr h="406619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0" dirty="0" err="1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결제주기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T+3~8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T+2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T+2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0713569"/>
                  </a:ext>
                </a:extLst>
              </a:tr>
              <a:tr h="736663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0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거래비용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보수 및 중도환매수수료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위탁수수료 및 보수 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위탁수수료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9421884"/>
                  </a:ext>
                </a:extLst>
              </a:tr>
              <a:tr h="861084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0" dirty="0" err="1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매매시</a:t>
                      </a:r>
                      <a:r>
                        <a:rPr lang="ko-KR" sz="1600" b="0" kern="0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 세금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배당소득세</a:t>
                      </a: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(15.4%)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국내주식형</a:t>
                      </a: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: </a:t>
                      </a: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없음</a:t>
                      </a: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기타</a:t>
                      </a: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 ETF: </a:t>
                      </a: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배당소득세</a:t>
                      </a:r>
                      <a:r>
                        <a:rPr lang="en-US" sz="1600" kern="0" dirty="0">
                          <a:solidFill>
                            <a:schemeClr val="tx1"/>
                          </a:solidFill>
                          <a:effectLst/>
                        </a:rPr>
                        <a:t>(15.4%)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증권거래세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664591"/>
                  </a:ext>
                </a:extLst>
              </a:tr>
              <a:tr h="406619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0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투자위험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>
                          <a:solidFill>
                            <a:schemeClr val="tx1"/>
                          </a:solidFill>
                          <a:effectLst/>
                        </a:rPr>
                        <a:t>시장위험</a:t>
                      </a:r>
                      <a:endParaRPr lang="ko-KR" sz="16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 err="1">
                          <a:solidFill>
                            <a:schemeClr val="tx1"/>
                          </a:solidFill>
                          <a:effectLst/>
                        </a:rPr>
                        <a:t>시장위험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개별 및 </a:t>
                      </a:r>
                      <a:r>
                        <a:rPr lang="ko-KR" sz="1600" kern="0" dirty="0" err="1">
                          <a:solidFill>
                            <a:schemeClr val="tx1"/>
                          </a:solidFill>
                          <a:effectLst/>
                        </a:rPr>
                        <a:t>시장위험</a:t>
                      </a: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6046262"/>
                  </a:ext>
                </a:extLst>
              </a:tr>
              <a:tr h="406619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0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분산투자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>
                          <a:solidFill>
                            <a:schemeClr val="tx1"/>
                          </a:solidFill>
                          <a:effectLst/>
                        </a:rPr>
                        <a:t>가능</a:t>
                      </a:r>
                      <a:endParaRPr lang="ko-KR" sz="16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가능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불가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726300"/>
                  </a:ext>
                </a:extLst>
              </a:tr>
              <a:tr h="406619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0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장중 거래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불가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가능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sz="1600" kern="0" dirty="0">
                          <a:solidFill>
                            <a:schemeClr val="tx1"/>
                          </a:solidFill>
                          <a:effectLst/>
                        </a:rPr>
                        <a:t>가능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296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610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I. </a:t>
            </a:r>
            <a:r>
              <a:rPr lang="ko-KR" altLang="en-US" sz="2400" dirty="0" smtClean="0"/>
              <a:t>투자의 새로운 트렌드</a:t>
            </a:r>
            <a:r>
              <a:rPr lang="en-US" altLang="ko-KR" sz="2400" dirty="0" smtClean="0"/>
              <a:t>, ETF – </a:t>
            </a:r>
            <a:r>
              <a:rPr lang="en-US" altLang="ko-KR" dirty="0" smtClean="0"/>
              <a:t>ETF</a:t>
            </a:r>
            <a:r>
              <a:rPr lang="ko-KR" altLang="en-US" dirty="0" smtClean="0"/>
              <a:t>가 주목받는 이유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24"/>
          <a:stretch/>
        </p:blipFill>
        <p:spPr>
          <a:xfrm>
            <a:off x="876863" y="1413570"/>
            <a:ext cx="10404833" cy="47845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21637" y="1476867"/>
            <a:ext cx="39629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latin typeface="+mj-ea"/>
                <a:ea typeface="+mj-ea"/>
              </a:rPr>
              <a:t>ETF</a:t>
            </a:r>
            <a:r>
              <a:rPr lang="ko-KR" altLang="en-US" sz="3200" dirty="0" smtClean="0">
                <a:latin typeface="+mj-ea"/>
                <a:ea typeface="+mj-ea"/>
              </a:rPr>
              <a:t>의 특장점 </a:t>
            </a:r>
            <a:r>
              <a:rPr lang="en-US" altLang="ko-KR" sz="3200" dirty="0" smtClean="0">
                <a:latin typeface="+mj-ea"/>
                <a:ea typeface="+mj-ea"/>
              </a:rPr>
              <a:t>: TIGER</a:t>
            </a:r>
            <a:endParaRPr lang="ko-KR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213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I. </a:t>
            </a:r>
            <a:r>
              <a:rPr lang="ko-KR" altLang="en-US" sz="2400" dirty="0" smtClean="0"/>
              <a:t>투자의 새로운 트렌드</a:t>
            </a:r>
            <a:r>
              <a:rPr lang="en-US" altLang="ko-KR" sz="2400" dirty="0" smtClean="0"/>
              <a:t>, ETF – </a:t>
            </a:r>
            <a:r>
              <a:rPr lang="ko-KR" altLang="en-US" dirty="0" smtClean="0"/>
              <a:t>최근 </a:t>
            </a:r>
            <a:r>
              <a:rPr lang="en-US" altLang="ko-KR" dirty="0" smtClean="0"/>
              <a:t>ETF </a:t>
            </a:r>
            <a:r>
              <a:rPr lang="ko-KR" altLang="en-US" dirty="0" smtClean="0"/>
              <a:t>시장의 트렌드 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10" name="타원 9"/>
          <p:cNvSpPr/>
          <p:nvPr/>
        </p:nvSpPr>
        <p:spPr>
          <a:xfrm>
            <a:off x="780637" y="1919708"/>
            <a:ext cx="2458218" cy="237547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latin typeface="+mn-ea"/>
              </a:rPr>
              <a:t>개인</a:t>
            </a:r>
            <a:endParaRPr lang="ko-KR" altLang="en-US" sz="3200" dirty="0">
              <a:latin typeface="+mn-ea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4868479" y="1917626"/>
            <a:ext cx="2458218" cy="237547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latin typeface="+mn-ea"/>
              </a:rPr>
              <a:t>테마</a:t>
            </a:r>
            <a:endParaRPr lang="ko-KR" altLang="en-US" sz="3200" dirty="0">
              <a:latin typeface="+mn-ea"/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8956321" y="1917626"/>
            <a:ext cx="2458218" cy="23754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+mn-ea"/>
              </a:rPr>
              <a:t>연금</a:t>
            </a:r>
            <a:endParaRPr lang="ko-KR" altLang="en-US" sz="3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텍스트 개체 틀 8"/>
          <p:cNvSpPr txBox="1">
            <a:spLocks/>
          </p:cNvSpPr>
          <p:nvPr/>
        </p:nvSpPr>
        <p:spPr>
          <a:xfrm>
            <a:off x="768996" y="4437906"/>
            <a:ext cx="3456383" cy="1008434"/>
          </a:xfrm>
          <a:prstGeom prst="rect">
            <a:avLst/>
          </a:prstGeom>
        </p:spPr>
        <p:txBody>
          <a:bodyPr lIns="0" tIns="0" rIns="0" bIns="0"/>
          <a:lstStyle>
            <a:lvl1pPr marL="144000" indent="-144000" algn="l" defTabSz="957717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300" kern="1200">
                <a:solidFill>
                  <a:schemeClr val="tx1"/>
                </a:solidFill>
                <a:latin typeface="KoPub돋움체_Pro Medium" pitchFamily="18" charset="-127"/>
                <a:ea typeface="KoPub돋움체_Pro Medium" pitchFamily="18" charset="-127"/>
                <a:cs typeface="+mn-cs"/>
              </a:defRPr>
            </a:lvl1pPr>
            <a:lvl2pPr marL="778146" indent="-299286" algn="l" defTabSz="95771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97147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76005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864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3722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2582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1440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0299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0D2D4F"/>
              </a:buClr>
            </a:pP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기관 위주의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 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시장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/>
            </a:r>
            <a:b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</a:b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→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‘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개인투자자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’ 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주요 투자자로 자리매김 </a:t>
            </a:r>
            <a:endParaRPr lang="en-US" altLang="ko-KR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pPr>
              <a:lnSpc>
                <a:spcPct val="150000"/>
              </a:lnSpc>
              <a:buClr>
                <a:srgbClr val="0D2D4F"/>
              </a:buClr>
            </a:pP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개인투자자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 </a:t>
            </a:r>
            <a:r>
              <a:rPr lang="en-US" altLang="ko-KR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AUM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년말 대비 약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11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조 증가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/>
            </a:r>
            <a:b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</a:b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(2021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말 기준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) </a:t>
            </a:r>
            <a:endParaRPr lang="en-US" altLang="ko-KR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15" name="텍스트 개체 틀 8"/>
          <p:cNvSpPr txBox="1">
            <a:spLocks/>
          </p:cNvSpPr>
          <p:nvPr/>
        </p:nvSpPr>
        <p:spPr>
          <a:xfrm>
            <a:off x="4585419" y="4437906"/>
            <a:ext cx="3855744" cy="1008434"/>
          </a:xfrm>
          <a:prstGeom prst="rect">
            <a:avLst/>
          </a:prstGeom>
        </p:spPr>
        <p:txBody>
          <a:bodyPr lIns="0" tIns="0" rIns="0" bIns="0"/>
          <a:lstStyle>
            <a:lvl1pPr marL="144000" indent="-144000" algn="l" defTabSz="957717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300" kern="1200">
                <a:solidFill>
                  <a:schemeClr val="tx1"/>
                </a:solidFill>
                <a:latin typeface="KoPub돋움체_Pro Medium" pitchFamily="18" charset="-127"/>
                <a:ea typeface="KoPub돋움체_Pro Medium" pitchFamily="18" charset="-127"/>
                <a:cs typeface="+mn-cs"/>
              </a:defRPr>
            </a:lvl1pPr>
            <a:lvl2pPr marL="778146" indent="-299286" algn="l" defTabSz="95771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97147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76005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864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3722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2582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1440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0299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0D2D4F"/>
              </a:buClr>
            </a:pPr>
            <a:r>
              <a:rPr lang="ko-KR" altLang="en-US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단기투자</a:t>
            </a:r>
            <a:r>
              <a:rPr lang="en-US" altLang="ko-KR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시장방향성</a:t>
            </a:r>
            <a:r>
              <a:rPr lang="ko-KR" altLang="en-US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투자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/>
            </a:r>
            <a:b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</a:b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→ </a:t>
            </a:r>
            <a:r>
              <a:rPr lang="ko-KR" altLang="en-US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장기투자</a:t>
            </a:r>
            <a:r>
              <a:rPr lang="en-US" altLang="ko-KR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장기 </a:t>
            </a:r>
            <a:r>
              <a:rPr lang="ko-KR" altLang="en-US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혁신 성장 테마 위주 투자 </a:t>
            </a:r>
            <a:endParaRPr lang="en-US" altLang="ko-KR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pPr>
              <a:lnSpc>
                <a:spcPct val="150000"/>
              </a:lnSpc>
              <a:buClr>
                <a:srgbClr val="0D2D4F"/>
              </a:buClr>
            </a:pP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2021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</a:t>
            </a:r>
            <a:r>
              <a:rPr lang="ko-KR" altLang="en-US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개인순매수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상위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10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종목 중 상위 </a:t>
            </a:r>
            <a:r>
              <a:rPr lang="en-US" altLang="ko-KR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6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종목 </a:t>
            </a:r>
            <a:r>
              <a:rPr lang="en-US" altLang="ko-KR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/>
            </a:r>
            <a:br>
              <a:rPr lang="en-US" altLang="ko-KR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</a:b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‘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혁신 성장 </a:t>
            </a:r>
            <a:r>
              <a:rPr lang="ko-KR" altLang="en-US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테마</a:t>
            </a:r>
            <a:r>
              <a:rPr lang="en-US" altLang="ko-KR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’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</a:t>
            </a:r>
            <a:b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</a:b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(ex)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상위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3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종목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/>
            </a:r>
            <a:b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</a:b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-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차이나전기차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미국테크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TOP10,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미국필라델피아반도체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 </a:t>
            </a:r>
            <a:endParaRPr lang="ko-KR" altLang="en-US" sz="12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16" name="텍스트 개체 틀 8"/>
          <p:cNvSpPr txBox="1">
            <a:spLocks/>
          </p:cNvSpPr>
          <p:nvPr/>
        </p:nvSpPr>
        <p:spPr>
          <a:xfrm>
            <a:off x="8905899" y="4437906"/>
            <a:ext cx="2703489" cy="1008434"/>
          </a:xfrm>
          <a:prstGeom prst="rect">
            <a:avLst/>
          </a:prstGeom>
        </p:spPr>
        <p:txBody>
          <a:bodyPr lIns="0" tIns="0" rIns="0" bIns="0"/>
          <a:lstStyle>
            <a:lvl1pPr marL="144000" indent="-144000" algn="l" defTabSz="957717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300" kern="1200">
                <a:solidFill>
                  <a:schemeClr val="tx1"/>
                </a:solidFill>
                <a:latin typeface="KoPub돋움체_Pro Medium" pitchFamily="18" charset="-127"/>
                <a:ea typeface="KoPub돋움체_Pro Medium" pitchFamily="18" charset="-127"/>
                <a:cs typeface="+mn-cs"/>
              </a:defRPr>
            </a:lvl1pPr>
            <a:lvl2pPr marL="778146" indent="-299286" algn="l" defTabSz="95771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97147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76005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864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33722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2582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1440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0299" indent="-239430" algn="l" defTabSz="957717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0D2D4F"/>
              </a:buClr>
            </a:pPr>
            <a:r>
              <a:rPr lang="ko-KR" altLang="en-US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연금 내 </a:t>
            </a:r>
            <a:r>
              <a:rPr lang="en-US" altLang="ko-KR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 </a:t>
            </a:r>
            <a:r>
              <a:rPr lang="ko-KR" altLang="en-US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잔고 </a:t>
            </a:r>
            <a:r>
              <a:rPr lang="en-US" altLang="ko-KR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2020</a:t>
            </a:r>
            <a:r>
              <a:rPr lang="ko-KR" altLang="en-US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말 대비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/>
            </a:r>
            <a:b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</a:b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약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373% </a:t>
            </a:r>
            <a:r>
              <a:rPr lang="ko-KR" altLang="en-US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성장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(2022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3</a:t>
            </a:r>
            <a:r>
              <a:rPr lang="ko-KR" altLang="en-US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월말 기준</a:t>
            </a:r>
            <a:r>
              <a:rPr lang="en-US" altLang="ko-KR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) </a:t>
            </a:r>
            <a:endParaRPr lang="ko-KR" altLang="en-US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23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009491" y="3141762"/>
            <a:ext cx="10416688" cy="430887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/>
              <a:t>II. ETF </a:t>
            </a:r>
            <a:r>
              <a:rPr lang="ko-KR" altLang="en-US" sz="2800" dirty="0" smtClean="0"/>
              <a:t>투자를 위해 알아두어야 하는 기본 개념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7214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II. </a:t>
            </a:r>
            <a:r>
              <a:rPr lang="en-US" altLang="ko-KR" sz="2400" dirty="0"/>
              <a:t>ETF </a:t>
            </a:r>
            <a:r>
              <a:rPr lang="ko-KR" altLang="en-US" sz="2400" dirty="0" smtClean="0"/>
              <a:t>기본 개념 </a:t>
            </a:r>
            <a:r>
              <a:rPr lang="en-US" altLang="ko-KR" sz="2400" dirty="0" smtClean="0"/>
              <a:t>– </a:t>
            </a:r>
            <a:r>
              <a:rPr lang="ko-KR" altLang="en-US" dirty="0" err="1" smtClean="0"/>
              <a:t>종목명으로</a:t>
            </a:r>
            <a:r>
              <a:rPr lang="ko-KR" altLang="en-US" dirty="0" smtClean="0"/>
              <a:t> 알아보는 </a:t>
            </a:r>
            <a:r>
              <a:rPr lang="en-US" altLang="ko-KR" dirty="0" smtClean="0"/>
              <a:t>ETF 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075" y="1125538"/>
            <a:ext cx="9025443" cy="5184576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4833695" y="3757582"/>
            <a:ext cx="936104" cy="432048"/>
          </a:xfrm>
          <a:prstGeom prst="rect">
            <a:avLst/>
          </a:prstGeom>
          <a:solidFill>
            <a:srgbClr val="ED710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2400" dirty="0" smtClean="0">
                <a:latin typeface="+mj-ea"/>
                <a:ea typeface="+mj-ea"/>
              </a:rPr>
              <a:t>ETF</a:t>
            </a:r>
            <a:endParaRPr lang="ko-KR" altLang="en-US" sz="2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3943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II. </a:t>
            </a:r>
            <a:r>
              <a:rPr lang="en-US" altLang="ko-KR" sz="2400" dirty="0"/>
              <a:t>ETF </a:t>
            </a:r>
            <a:r>
              <a:rPr lang="ko-KR" altLang="en-US" sz="2400" dirty="0" smtClean="0"/>
              <a:t>기본 개념 </a:t>
            </a:r>
            <a:r>
              <a:rPr lang="en-US" altLang="ko-KR" sz="2400" dirty="0" smtClean="0"/>
              <a:t>– </a:t>
            </a:r>
            <a:r>
              <a:rPr lang="ko-KR" altLang="en-US" dirty="0" err="1" smtClean="0"/>
              <a:t>기초지수</a:t>
            </a:r>
            <a:r>
              <a:rPr lang="ko-KR" altLang="en-US" dirty="0" smtClean="0"/>
              <a:t> </a:t>
            </a:r>
            <a:r>
              <a:rPr lang="en-US" altLang="ko-KR" dirty="0" smtClean="0"/>
              <a:t>&amp; </a:t>
            </a:r>
            <a:r>
              <a:rPr lang="ko-KR" altLang="en-US" dirty="0" err="1" smtClean="0"/>
              <a:t>비교지수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7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8" y="1197546"/>
            <a:ext cx="11015094" cy="5028446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패시브 </a:t>
            </a:r>
            <a:r>
              <a:rPr lang="en-US" altLang="ko-KR" sz="14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ETF </a:t>
            </a:r>
            <a:r>
              <a:rPr lang="en-US" altLang="ko-KR" sz="1400" dirty="0" smtClean="0"/>
              <a:t>- </a:t>
            </a:r>
            <a:r>
              <a:rPr lang="ko-KR" altLang="en-US" sz="1400" dirty="0" smtClean="0"/>
              <a:t>설정한 </a:t>
            </a:r>
            <a:r>
              <a:rPr lang="en-US" altLang="ko-KR" sz="1400" dirty="0" smtClean="0"/>
              <a:t>ETF</a:t>
            </a:r>
            <a:r>
              <a:rPr lang="ko-KR" altLang="en-US" sz="1400" dirty="0" smtClean="0"/>
              <a:t>에 맞는 </a:t>
            </a:r>
            <a:r>
              <a:rPr lang="en-US" altLang="ko-KR" sz="1400" dirty="0" smtClean="0">
                <a:solidFill>
                  <a:schemeClr val="bg2"/>
                </a:solidFill>
              </a:rPr>
              <a:t>‘</a:t>
            </a:r>
            <a:r>
              <a:rPr lang="ko-KR" altLang="en-US" sz="1400" dirty="0" err="1" smtClean="0">
                <a:solidFill>
                  <a:schemeClr val="bg2"/>
                </a:solidFill>
              </a:rPr>
              <a:t>기초지수</a:t>
            </a:r>
            <a:r>
              <a:rPr lang="en-US" altLang="ko-KR" sz="1400" dirty="0" smtClean="0">
                <a:solidFill>
                  <a:schemeClr val="bg2"/>
                </a:solidFill>
              </a:rPr>
              <a:t>’</a:t>
            </a:r>
            <a:r>
              <a:rPr lang="ko-KR" altLang="en-US" sz="1400" dirty="0" smtClean="0"/>
              <a:t>를 추종하는 것이 목표 </a:t>
            </a:r>
            <a:endParaRPr lang="en-US" altLang="ko-KR" sz="1400" dirty="0" smtClean="0"/>
          </a:p>
          <a:p>
            <a:pPr marL="0" indent="0">
              <a:buClr>
                <a:schemeClr val="tx1"/>
              </a:buClr>
              <a:buNone/>
            </a:pPr>
            <a:r>
              <a:rPr lang="en-US" altLang="ko-KR" sz="1400" dirty="0" smtClean="0"/>
              <a:t>   (</a:t>
            </a:r>
            <a:r>
              <a:rPr lang="ko-KR" altLang="en-US" sz="1400" dirty="0" smtClean="0"/>
              <a:t>예시</a:t>
            </a:r>
            <a:r>
              <a:rPr lang="en-US" altLang="ko-KR" sz="1400" dirty="0" smtClean="0"/>
              <a:t>) </a:t>
            </a:r>
            <a:r>
              <a:rPr lang="en-US" altLang="ko-KR" sz="1150" dirty="0" smtClean="0"/>
              <a:t>TIGER </a:t>
            </a:r>
            <a:r>
              <a:rPr lang="ko-KR" altLang="en-US" sz="1150" dirty="0" smtClean="0"/>
              <a:t>코스피 </a:t>
            </a:r>
            <a:r>
              <a:rPr lang="en-US" altLang="ko-KR" sz="1150" dirty="0" smtClean="0"/>
              <a:t>– KOSPI </a:t>
            </a:r>
            <a:r>
              <a:rPr lang="ko-KR" altLang="en-US" sz="1150" dirty="0" smtClean="0"/>
              <a:t>지수</a:t>
            </a:r>
            <a:r>
              <a:rPr lang="en-US" altLang="ko-KR" sz="1150" dirty="0" smtClean="0"/>
              <a:t>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400" dirty="0" smtClean="0"/>
              <a:t>            </a:t>
            </a:r>
            <a:r>
              <a:rPr lang="en-US" altLang="ko-KR" sz="1150" dirty="0" smtClean="0"/>
              <a:t>TIGER </a:t>
            </a:r>
            <a:r>
              <a:rPr lang="ko-KR" altLang="en-US" sz="1150" dirty="0" err="1" smtClean="0"/>
              <a:t>미국테크</a:t>
            </a:r>
            <a:r>
              <a:rPr lang="en-US" altLang="ko-KR" sz="1150" dirty="0" smtClean="0"/>
              <a:t>TOP10 INDXX – INDXX US Tech Top10 </a:t>
            </a:r>
            <a:r>
              <a:rPr lang="ko-KR" altLang="en-US" sz="1150" dirty="0" smtClean="0"/>
              <a:t>지수</a:t>
            </a:r>
            <a:r>
              <a:rPr lang="en-US" altLang="ko-KR" sz="1150" dirty="0" smtClean="0"/>
              <a:t>(</a:t>
            </a:r>
            <a:r>
              <a:rPr lang="ko-KR" altLang="en-US" sz="1150" dirty="0" smtClean="0"/>
              <a:t>원화환산</a:t>
            </a:r>
            <a:r>
              <a:rPr lang="en-US" altLang="ko-KR" sz="1150" dirty="0" smtClean="0"/>
              <a:t>)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      </a:t>
            </a:r>
            <a:r>
              <a:rPr lang="en-US" altLang="ko-KR" sz="1150" dirty="0" smtClean="0"/>
              <a:t>TIGER </a:t>
            </a:r>
            <a:r>
              <a:rPr lang="ko-KR" altLang="en-US" sz="1150" dirty="0" smtClean="0"/>
              <a:t>미국필라델피아반도체나스닥 </a:t>
            </a:r>
            <a:r>
              <a:rPr lang="en-US" altLang="ko-KR" sz="1150" dirty="0" smtClean="0"/>
              <a:t>– PHLX Semiconductor Sector </a:t>
            </a:r>
            <a:r>
              <a:rPr lang="ko-KR" altLang="en-US" sz="1150" dirty="0" smtClean="0"/>
              <a:t>지수</a:t>
            </a:r>
            <a:r>
              <a:rPr lang="en-US" altLang="ko-KR" sz="1150" dirty="0" smtClean="0"/>
              <a:t>(</a:t>
            </a:r>
            <a:r>
              <a:rPr lang="ko-KR" altLang="en-US" sz="1150" dirty="0" smtClean="0"/>
              <a:t>원화환산</a:t>
            </a:r>
            <a:r>
              <a:rPr lang="en-US" altLang="ko-KR" sz="1150" dirty="0" smtClean="0"/>
              <a:t>)  </a:t>
            </a:r>
            <a:r>
              <a:rPr lang="en-US" altLang="ko-KR" sz="1400" dirty="0"/>
              <a:t/>
            </a:r>
            <a:br>
              <a:rPr lang="en-US" altLang="ko-KR" sz="1400" dirty="0"/>
            </a:br>
            <a:endParaRPr lang="en-US" altLang="ko-KR" sz="1400" dirty="0" smtClean="0"/>
          </a:p>
          <a:p>
            <a:pPr>
              <a:buClr>
                <a:schemeClr val="tx1"/>
              </a:buClr>
            </a:pPr>
            <a:r>
              <a:rPr lang="ko-KR" altLang="en-US" sz="14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액티브 </a:t>
            </a:r>
            <a:r>
              <a:rPr lang="en-US" altLang="ko-KR" sz="14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ETF </a:t>
            </a:r>
            <a:r>
              <a:rPr lang="en-US" altLang="ko-KR" sz="1400" dirty="0" smtClean="0"/>
              <a:t>– </a:t>
            </a:r>
            <a:r>
              <a:rPr lang="ko-KR" altLang="en-US" sz="1400" dirty="0" smtClean="0"/>
              <a:t>시장 상황에 따라 </a:t>
            </a:r>
            <a:r>
              <a:rPr lang="ko-KR" altLang="en-US" sz="1400" dirty="0" err="1" smtClean="0"/>
              <a:t>운용역</a:t>
            </a:r>
            <a:r>
              <a:rPr lang="ko-KR" altLang="en-US" sz="1400" dirty="0" smtClean="0"/>
              <a:t> 판단 하에 종목 편입</a:t>
            </a:r>
            <a:r>
              <a:rPr lang="en-US" altLang="ko-KR" sz="1400" dirty="0" smtClean="0"/>
              <a:t>/</a:t>
            </a:r>
            <a:r>
              <a:rPr lang="ko-KR" altLang="en-US" sz="1400" dirty="0" err="1" smtClean="0"/>
              <a:t>편출을</a:t>
            </a:r>
            <a:r>
              <a:rPr lang="ko-KR" altLang="en-US" sz="1400" dirty="0" smtClean="0"/>
              <a:t> 결정</a:t>
            </a:r>
            <a:r>
              <a:rPr lang="en-US" altLang="ko-KR" sz="1400" dirty="0" smtClean="0"/>
              <a:t>, </a:t>
            </a:r>
            <a:r>
              <a:rPr lang="en-US" altLang="ko-KR" sz="1400" dirty="0" smtClean="0">
                <a:solidFill>
                  <a:schemeClr val="bg2"/>
                </a:solidFill>
              </a:rPr>
              <a:t>‘</a:t>
            </a:r>
            <a:r>
              <a:rPr lang="ko-KR" altLang="en-US" sz="1400" dirty="0" err="1" smtClean="0">
                <a:solidFill>
                  <a:schemeClr val="bg2"/>
                </a:solidFill>
              </a:rPr>
              <a:t>비교지수</a:t>
            </a:r>
            <a:r>
              <a:rPr lang="en-US" altLang="ko-KR" sz="1400" dirty="0" smtClean="0">
                <a:solidFill>
                  <a:schemeClr val="bg2"/>
                </a:solidFill>
              </a:rPr>
              <a:t>’ </a:t>
            </a:r>
            <a:r>
              <a:rPr lang="ko-KR" altLang="en-US" sz="1400" dirty="0" smtClean="0"/>
              <a:t>대비 초과수익을 추구하는 것이 목표 </a:t>
            </a:r>
            <a:endParaRPr lang="en-US" altLang="ko-KR" sz="1400" dirty="0" smtClean="0"/>
          </a:p>
          <a:p>
            <a:pPr marL="0" indent="0">
              <a:buClr>
                <a:schemeClr val="tx1"/>
              </a:buClr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(</a:t>
            </a:r>
            <a:r>
              <a:rPr lang="ko-KR" altLang="en-US" sz="1400" dirty="0" smtClean="0"/>
              <a:t>예시</a:t>
            </a:r>
            <a:r>
              <a:rPr lang="en-US" altLang="ko-KR" sz="1400" dirty="0" smtClean="0"/>
              <a:t>) </a:t>
            </a:r>
            <a:r>
              <a:rPr lang="en-US" altLang="ko-KR" sz="1150" dirty="0" smtClean="0"/>
              <a:t>TIGER </a:t>
            </a:r>
            <a:r>
              <a:rPr lang="ko-KR" altLang="en-US" sz="1150" dirty="0" err="1" smtClean="0"/>
              <a:t>퓨처모빌리티액티브</a:t>
            </a:r>
            <a:r>
              <a:rPr lang="ko-KR" altLang="en-US" sz="1150" dirty="0" smtClean="0"/>
              <a:t> </a:t>
            </a:r>
            <a:r>
              <a:rPr lang="en-US" altLang="ko-KR" sz="1150" dirty="0" smtClean="0"/>
              <a:t>– </a:t>
            </a:r>
            <a:r>
              <a:rPr lang="en-US" altLang="ko-KR" sz="1150" dirty="0" err="1" smtClean="0"/>
              <a:t>FnGuide</a:t>
            </a:r>
            <a:r>
              <a:rPr lang="en-US" altLang="ko-KR" sz="1150" dirty="0" smtClean="0"/>
              <a:t> </a:t>
            </a:r>
            <a:r>
              <a:rPr lang="ko-KR" altLang="en-US" sz="1150" dirty="0" err="1" smtClean="0"/>
              <a:t>퓨처모빌리티</a:t>
            </a:r>
            <a:r>
              <a:rPr lang="ko-KR" altLang="en-US" sz="1150" dirty="0" smtClean="0"/>
              <a:t> 지수</a:t>
            </a:r>
            <a:r>
              <a:rPr lang="en-US" altLang="ko-KR" sz="1150" dirty="0" smtClean="0"/>
              <a:t> 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r>
              <a:rPr lang="en-US" altLang="ko-KR" sz="1400" dirty="0" smtClean="0"/>
              <a:t>            </a:t>
            </a:r>
            <a:r>
              <a:rPr lang="en-US" altLang="ko-KR" sz="1150" dirty="0" smtClean="0"/>
              <a:t>TIGER </a:t>
            </a:r>
            <a:r>
              <a:rPr lang="ko-KR" altLang="en-US" sz="1150" dirty="0" smtClean="0"/>
              <a:t>글로벌메타버스액티브</a:t>
            </a:r>
            <a:r>
              <a:rPr lang="en-US" altLang="ko-KR" sz="1150" dirty="0" smtClean="0"/>
              <a:t> – INDXX Global </a:t>
            </a:r>
            <a:r>
              <a:rPr lang="en-US" altLang="ko-KR" sz="1150" dirty="0" err="1" smtClean="0"/>
              <a:t>Metaverse</a:t>
            </a:r>
            <a:r>
              <a:rPr lang="en-US" altLang="ko-KR" sz="1150" dirty="0" smtClean="0"/>
              <a:t> </a:t>
            </a:r>
            <a:r>
              <a:rPr lang="ko-KR" altLang="en-US" sz="1150" dirty="0" smtClean="0"/>
              <a:t>지수</a:t>
            </a:r>
            <a:r>
              <a:rPr lang="en-US" altLang="ko-KR" sz="1150" dirty="0" smtClean="0"/>
              <a:t>(</a:t>
            </a:r>
            <a:r>
              <a:rPr lang="ko-KR" altLang="en-US" sz="1150" dirty="0" smtClean="0"/>
              <a:t>원화환산</a:t>
            </a:r>
            <a:r>
              <a:rPr lang="en-US" altLang="ko-KR" sz="1400" dirty="0" smtClean="0"/>
              <a:t>)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948018" y="3573810"/>
            <a:ext cx="8280598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패시브 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ETF VS 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액티브 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ETF VS 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펀드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&gt;</a:t>
            </a:r>
            <a:endParaRPr lang="ko-KR" altLang="en-US" sz="15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pic>
        <p:nvPicPr>
          <p:cNvPr id="10" name="그림 9" descr="화면 캡처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52"/>
          <a:stretch/>
        </p:blipFill>
        <p:spPr>
          <a:xfrm>
            <a:off x="1744055" y="3955689"/>
            <a:ext cx="8707065" cy="212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6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II. </a:t>
            </a:r>
            <a:r>
              <a:rPr lang="en-US" altLang="ko-KR" sz="2400" dirty="0"/>
              <a:t>ETF </a:t>
            </a:r>
            <a:r>
              <a:rPr lang="ko-KR" altLang="en-US" sz="2400" dirty="0" smtClean="0"/>
              <a:t>기본 개념 </a:t>
            </a:r>
            <a:r>
              <a:rPr lang="en-US" altLang="ko-KR" sz="2400" dirty="0" smtClean="0"/>
              <a:t>– </a:t>
            </a:r>
            <a:r>
              <a:rPr lang="ko-KR" altLang="en-US" dirty="0" smtClean="0"/>
              <a:t>분배금 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032" y="1413570"/>
            <a:ext cx="1000511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4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1129034" y="2853730"/>
            <a:ext cx="10477077" cy="351627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/>
              <a:t>기초자산 보유에 따른 수익과</a:t>
            </a:r>
            <a:r>
              <a:rPr lang="en-US" altLang="ko-KR" sz="1400" dirty="0"/>
              <a:t>, </a:t>
            </a:r>
            <a:r>
              <a:rPr lang="ko-KR" altLang="en-US" sz="1400" dirty="0"/>
              <a:t>기타 운용 수익이 분배금의 주요 재원</a:t>
            </a:r>
          </a:p>
          <a:p>
            <a:pPr>
              <a:buClr>
                <a:schemeClr val="tx1"/>
              </a:buClr>
            </a:pPr>
            <a:r>
              <a:rPr lang="ko-KR" altLang="en-US" sz="1400" dirty="0"/>
              <a:t>두 가지 재원에서 수익이 나오지 않는 경우 분배금 배당이 어려움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985019" y="2061642"/>
            <a:ext cx="10513168" cy="5040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동일한 지수를 추종하는 </a:t>
            </a:r>
            <a:r>
              <a:rPr lang="en-US" altLang="ko-KR" dirty="0" smtClean="0"/>
              <a:t>ETF</a:t>
            </a:r>
            <a:r>
              <a:rPr lang="ko-KR" altLang="en-US" dirty="0" smtClean="0"/>
              <a:t>라도 분배금은 상이할 수 있습니다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985019" y="1341562"/>
            <a:ext cx="10513168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동일한 지수를 추종하는 </a:t>
            </a:r>
            <a:r>
              <a:rPr lang="en-US" altLang="ko-KR" dirty="0" smtClean="0"/>
              <a:t>ETF</a:t>
            </a:r>
            <a:r>
              <a:rPr lang="ko-KR" altLang="en-US" dirty="0" smtClean="0"/>
              <a:t>의 분배금은 모두 같을까요</a:t>
            </a:r>
            <a:r>
              <a:rPr lang="en-US" altLang="ko-KR" dirty="0" smtClean="0"/>
              <a:t>? </a:t>
            </a:r>
            <a:endParaRPr lang="ko-KR" altLang="en-US" dirty="0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II. </a:t>
            </a:r>
            <a:r>
              <a:rPr lang="en-US" altLang="ko-KR" sz="2400" dirty="0"/>
              <a:t>ETF </a:t>
            </a:r>
            <a:r>
              <a:rPr lang="ko-KR" altLang="en-US" sz="2400" dirty="0" smtClean="0"/>
              <a:t>기본 개념 </a:t>
            </a:r>
            <a:r>
              <a:rPr lang="en-US" altLang="ko-KR" sz="2400" dirty="0" smtClean="0"/>
              <a:t>– </a:t>
            </a:r>
            <a:r>
              <a:rPr lang="ko-KR" altLang="en-US" dirty="0" smtClean="0"/>
              <a:t>분배금 </a:t>
            </a:r>
            <a:endParaRPr lang="ko-KR" altLang="en-US" dirty="0"/>
          </a:p>
        </p:txBody>
      </p:sp>
      <p:sp>
        <p:nvSpPr>
          <p:cNvPr id="3" name="모서리가 둥근 직사각형 2"/>
          <p:cNvSpPr/>
          <p:nvPr/>
        </p:nvSpPr>
        <p:spPr>
          <a:xfrm>
            <a:off x="696987" y="1197546"/>
            <a:ext cx="576064" cy="57606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latin typeface="+mj-ea"/>
                <a:ea typeface="+mj-ea"/>
              </a:rPr>
              <a:t>Q</a:t>
            </a:r>
            <a:endParaRPr lang="ko-KR" altLang="en-US" sz="3200" dirty="0"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696987" y="1989634"/>
            <a:ext cx="576064" cy="5760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latin typeface="+mj-ea"/>
                <a:ea typeface="+mj-ea"/>
              </a:rPr>
              <a:t>A</a:t>
            </a:r>
            <a:endParaRPr lang="ko-KR" altLang="en-US" sz="3200" dirty="0">
              <a:latin typeface="+mj-ea"/>
              <a:ea typeface="+mj-ea"/>
            </a:endParaRPr>
          </a:p>
        </p:txBody>
      </p:sp>
      <p:pic>
        <p:nvPicPr>
          <p:cNvPr id="13" name="그림 12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510" y="3861842"/>
            <a:ext cx="9012155" cy="1728192"/>
          </a:xfrm>
          <a:prstGeom prst="rect">
            <a:avLst/>
          </a:prstGeom>
        </p:spPr>
      </p:pic>
      <p:sp>
        <p:nvSpPr>
          <p:cNvPr id="14" name="모서리가 둥근 직사각형 13"/>
          <p:cNvSpPr/>
          <p:nvPr/>
        </p:nvSpPr>
        <p:spPr>
          <a:xfrm>
            <a:off x="2232834" y="3615815"/>
            <a:ext cx="8784976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&lt;ETF 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분배금의 재원 구성 요소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&gt;</a:t>
            </a:r>
            <a:endParaRPr lang="ko-KR" altLang="en-US" sz="15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33091" y="5574733"/>
            <a:ext cx="3567173" cy="2509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미래에셋자산운용</a:t>
            </a:r>
            <a:endParaRPr lang="en-US" altLang="ko-KR" sz="9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10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369" y="1557587"/>
            <a:ext cx="5518208" cy="3888432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II. </a:t>
            </a:r>
            <a:r>
              <a:rPr lang="en-US" altLang="ko-KR" sz="2400" dirty="0"/>
              <a:t>ETF </a:t>
            </a:r>
            <a:r>
              <a:rPr lang="ko-KR" altLang="en-US" sz="2400" dirty="0" smtClean="0"/>
              <a:t>기본 개념 </a:t>
            </a:r>
            <a:r>
              <a:rPr lang="en-US" altLang="ko-KR" sz="2400" dirty="0" smtClean="0"/>
              <a:t>– </a:t>
            </a:r>
            <a:r>
              <a:rPr lang="en-US" altLang="ko-KR" dirty="0" smtClean="0"/>
              <a:t>NAV/</a:t>
            </a:r>
            <a:r>
              <a:rPr lang="en-US" altLang="ko-KR" dirty="0" err="1" smtClean="0"/>
              <a:t>iNAV</a:t>
            </a:r>
            <a:endParaRPr lang="ko-KR" altLang="en-US" dirty="0"/>
          </a:p>
        </p:txBody>
      </p:sp>
      <p:sp>
        <p:nvSpPr>
          <p:cNvPr id="16" name="Text Box 66"/>
          <p:cNvSpPr txBox="1">
            <a:spLocks noChangeArrowheads="1"/>
          </p:cNvSpPr>
          <p:nvPr/>
        </p:nvSpPr>
        <p:spPr bwMode="auto">
          <a:xfrm>
            <a:off x="768995" y="1930426"/>
            <a:ext cx="878522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• NAV(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순자산가치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)</a:t>
            </a:r>
          </a:p>
          <a:p>
            <a:pPr>
              <a:defRPr/>
            </a:pPr>
            <a:endParaRPr lang="en-US" altLang="ko-KR" sz="800" b="1" dirty="0" smtClean="0">
              <a:solidFill>
                <a:srgbClr val="FF6600"/>
              </a:solidFill>
              <a:latin typeface="KoPub돋움체_Pro Medium" pitchFamily="18" charset="-127"/>
              <a:ea typeface="KoPub돋움체_Pro Medium" pitchFamily="18" charset="-127"/>
            </a:endParaRPr>
          </a:p>
          <a:p>
            <a:pPr>
              <a:defRPr/>
            </a:pP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순자산을 발행된 </a:t>
            </a: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>ETF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의 총 </a:t>
            </a:r>
            <a:r>
              <a:rPr lang="ko-KR" altLang="en-US" sz="1400" dirty="0" err="1" smtClean="0">
                <a:latin typeface="KoPub돋움체_Pro Medium" pitchFamily="18" charset="-127"/>
                <a:ea typeface="KoPub돋움체_Pro Medium" pitchFamily="18" charset="-127"/>
              </a:rPr>
              <a:t>증권수로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 나눈 값으로</a:t>
            </a: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>, </a:t>
            </a:r>
            <a:b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</a:b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>1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좌당 기준가격을 의미함</a:t>
            </a:r>
            <a:r>
              <a:rPr lang="en-US" altLang="ko-KR" sz="1400" dirty="0" smtClean="0">
                <a:solidFill>
                  <a:srgbClr val="FF6600"/>
                </a:solidFill>
                <a:latin typeface="KoPub돋움체_Pro Medium" pitchFamily="18" charset="-127"/>
                <a:ea typeface="KoPub돋움체_Pro Medium" pitchFamily="18" charset="-127"/>
              </a:rPr>
              <a:t>.</a:t>
            </a:r>
            <a:endParaRPr lang="en-US" altLang="ko-KR" sz="14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sp>
        <p:nvSpPr>
          <p:cNvPr id="17" name="Text Box 66"/>
          <p:cNvSpPr txBox="1">
            <a:spLocks noChangeArrowheads="1"/>
          </p:cNvSpPr>
          <p:nvPr/>
        </p:nvSpPr>
        <p:spPr bwMode="auto">
          <a:xfrm>
            <a:off x="768994" y="3315809"/>
            <a:ext cx="87852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• </a:t>
            </a:r>
            <a:r>
              <a:rPr lang="en-US" altLang="ko-KR" sz="1600" dirty="0" err="1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iNAV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(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실시간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 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추정 순자산가치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)</a:t>
            </a:r>
          </a:p>
          <a:p>
            <a:pPr>
              <a:defRPr/>
            </a:pPr>
            <a:endParaRPr lang="en-US" altLang="ko-KR" sz="800" b="1" dirty="0" smtClean="0">
              <a:solidFill>
                <a:srgbClr val="FF6600"/>
              </a:solidFill>
              <a:latin typeface="KoPub돋움체_Pro Medium" pitchFamily="18" charset="-127"/>
              <a:ea typeface="KoPub돋움체_Pro Medium" pitchFamily="18" charset="-127"/>
            </a:endParaRPr>
          </a:p>
          <a:p>
            <a:pPr>
              <a:defRPr/>
            </a:pP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투자자들이 적절하지 못한 가격으로 매매하는 것을 방지하고 </a:t>
            </a: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/>
            </a:r>
            <a:b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</a:b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>ETF 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시장가격이 </a:t>
            </a:r>
            <a:r>
              <a:rPr lang="ko-KR" altLang="en-US" sz="1400" dirty="0" err="1" smtClean="0">
                <a:latin typeface="KoPub돋움체_Pro Medium" pitchFamily="18" charset="-127"/>
                <a:ea typeface="KoPub돋움체_Pro Medium" pitchFamily="18" charset="-127"/>
              </a:rPr>
              <a:t>기초지수의</a:t>
            </a:r>
            <a:r>
              <a:rPr lang="en-US" altLang="ko-KR" sz="1400" dirty="0">
                <a:latin typeface="KoPub돋움체_Pro Medium" pitchFamily="18" charset="-127"/>
                <a:ea typeface="KoPub돋움체_Pro Medium" pitchFamily="18" charset="-127"/>
              </a:rPr>
              <a:t> 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성과와 유사한지 확인하기 위해</a:t>
            </a: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/>
            </a:r>
            <a:b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</a:b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거래소에서</a:t>
            </a:r>
            <a:r>
              <a:rPr lang="en-US" altLang="ko-KR" sz="1400" dirty="0">
                <a:latin typeface="KoPub돋움체_Pro Medium" pitchFamily="18" charset="-127"/>
                <a:ea typeface="KoPub돋움체_Pro Medium" pitchFamily="18" charset="-127"/>
              </a:rPr>
              <a:t> 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제공하는 지표</a:t>
            </a:r>
            <a:endParaRPr lang="en-US" altLang="ko-KR" sz="1400" dirty="0" smtClean="0">
              <a:latin typeface="KoPub돋움체_Pro Medium" pitchFamily="18" charset="-127"/>
              <a:ea typeface="KoPub돋움체_Pro Medium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953571" y="1930426"/>
            <a:ext cx="1112935" cy="273353"/>
          </a:xfrm>
          <a:prstGeom prst="rect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5982633" y="3672528"/>
            <a:ext cx="1112935" cy="273353"/>
          </a:xfrm>
          <a:prstGeom prst="rect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22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7588" y="1586554"/>
            <a:ext cx="5518800" cy="3867575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II. </a:t>
            </a:r>
            <a:r>
              <a:rPr lang="en-US" altLang="ko-KR" sz="2400" dirty="0"/>
              <a:t>ETF </a:t>
            </a:r>
            <a:r>
              <a:rPr lang="ko-KR" altLang="en-US" sz="2400" dirty="0" smtClean="0"/>
              <a:t>기본 개념 </a:t>
            </a:r>
            <a:r>
              <a:rPr lang="en-US" altLang="ko-KR" sz="2400" dirty="0" smtClean="0"/>
              <a:t>– </a:t>
            </a:r>
            <a:r>
              <a:rPr lang="ko-KR" altLang="en-US" dirty="0" err="1" smtClean="0"/>
              <a:t>괴리율</a:t>
            </a:r>
            <a:r>
              <a:rPr lang="ko-KR" altLang="en-US" dirty="0" err="1"/>
              <a:t>과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추적오차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20" name="직사각형 19"/>
          <p:cNvSpPr/>
          <p:nvPr/>
        </p:nvSpPr>
        <p:spPr>
          <a:xfrm flipH="1">
            <a:off x="8883180" y="2133651"/>
            <a:ext cx="2733208" cy="360040"/>
          </a:xfrm>
          <a:prstGeom prst="rect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 Box 66"/>
          <p:cNvSpPr txBox="1">
            <a:spLocks noChangeArrowheads="1"/>
          </p:cNvSpPr>
          <p:nvPr/>
        </p:nvSpPr>
        <p:spPr bwMode="auto">
          <a:xfrm>
            <a:off x="600511" y="2182811"/>
            <a:ext cx="4416956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• 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추적오차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(Tracking Error)</a:t>
            </a:r>
          </a:p>
          <a:p>
            <a:pPr>
              <a:defRPr/>
            </a:pPr>
            <a:endParaRPr lang="en-US" altLang="ko-KR" sz="700" b="1" dirty="0" smtClean="0">
              <a:solidFill>
                <a:srgbClr val="FF6600"/>
              </a:solidFill>
              <a:latin typeface="KoPub돋움체_Pro Medium" pitchFamily="18" charset="-127"/>
              <a:ea typeface="KoPub돋움체_Pro Medium" pitchFamily="18" charset="-127"/>
            </a:endParaRPr>
          </a:p>
          <a:p>
            <a:pPr>
              <a:defRPr/>
            </a:pP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>NAV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와 기초지수 변동률의 차이가 얼마나 흩어져 분포하는가 나타내는 지표</a:t>
            </a:r>
            <a:endParaRPr lang="en-US" altLang="ko-KR" sz="1200" dirty="0" smtClean="0">
              <a:latin typeface="KoPub돋움체_Pro Medium" pitchFamily="18" charset="-127"/>
              <a:ea typeface="KoPub돋움체_Pro Medium" pitchFamily="18" charset="-127"/>
            </a:endParaRP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600511" y="3357786"/>
            <a:ext cx="4416956" cy="89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 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   </a:t>
            </a:r>
            <a:r>
              <a:rPr lang="ko-KR" altLang="en-US" sz="1600" dirty="0" err="1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추적오차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(Tracking Error)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에 주목해야하는 이유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! </a:t>
            </a:r>
            <a:endParaRPr lang="en-US" altLang="ko-KR" sz="1600" dirty="0" smtClean="0">
              <a:latin typeface="KoPub돋움체_Pro Medium" pitchFamily="18" charset="-127"/>
              <a:ea typeface="KoPub돋움체_Pro Medium" pitchFamily="18" charset="-127"/>
            </a:endParaRPr>
          </a:p>
          <a:p>
            <a:pPr>
              <a:defRPr/>
            </a:pPr>
            <a:endParaRPr lang="en-US" altLang="ko-KR" sz="700" b="1" dirty="0" smtClean="0">
              <a:solidFill>
                <a:srgbClr val="FF6600"/>
              </a:solidFill>
              <a:latin typeface="KoPub돋움체_Pro Medium" pitchFamily="18" charset="-127"/>
              <a:ea typeface="KoPub돋움체_Pro Medium" pitchFamily="18" charset="-127"/>
            </a:endParaRPr>
          </a:p>
          <a:p>
            <a:pPr>
              <a:defRPr/>
            </a:pP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목표로 </a:t>
            </a:r>
            <a:r>
              <a:rPr lang="ko-KR" altLang="en-US" sz="1400" dirty="0">
                <a:latin typeface="KoPub돋움체_Pro Medium" pitchFamily="18" charset="-127"/>
                <a:ea typeface="KoPub돋움체_Pro Medium" pitchFamily="18" charset="-127"/>
              </a:rPr>
              <a:t>하는 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지수를 잘 </a:t>
            </a:r>
            <a:r>
              <a:rPr lang="ko-KR" altLang="en-US" sz="1400" dirty="0">
                <a:latin typeface="KoPub돋움체_Pro Medium" pitchFamily="18" charset="-127"/>
                <a:ea typeface="KoPub돋움체_Pro Medium" pitchFamily="18" charset="-127"/>
              </a:rPr>
              <a:t>따라가고 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있는지 보여주는 </a:t>
            </a:r>
            <a:r>
              <a:rPr lang="ko-KR" altLang="en-US" sz="1400" dirty="0">
                <a:latin typeface="KoPub돋움체_Pro Medium" pitchFamily="18" charset="-127"/>
                <a:ea typeface="KoPub돋움체_Pro Medium" pitchFamily="18" charset="-127"/>
              </a:rPr>
              <a:t>지표 </a:t>
            </a:r>
            <a:endParaRPr lang="en-US" altLang="ko-KR" sz="1400" dirty="0" smtClean="0">
              <a:latin typeface="KoPub돋움체_Pro Medium" pitchFamily="18" charset="-127"/>
              <a:ea typeface="KoPub돋움체_Pro Medium" pitchFamily="18" charset="-127"/>
            </a:endParaRPr>
          </a:p>
          <a:p>
            <a:pPr>
              <a:defRPr/>
            </a:pP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→ 좋은 </a:t>
            </a: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>ETF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의 기준</a:t>
            </a:r>
            <a:endParaRPr lang="ko-KR" altLang="en-US" sz="14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sp>
        <p:nvSpPr>
          <p:cNvPr id="10" name="Text Box 66"/>
          <p:cNvSpPr txBox="1">
            <a:spLocks noChangeArrowheads="1"/>
          </p:cNvSpPr>
          <p:nvPr/>
        </p:nvSpPr>
        <p:spPr bwMode="auto">
          <a:xfrm>
            <a:off x="600511" y="1269554"/>
            <a:ext cx="3890105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• </a:t>
            </a:r>
            <a:r>
              <a:rPr lang="ko-KR" altLang="en-US" sz="1600" dirty="0" err="1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괴리율</a:t>
            </a:r>
            <a:endParaRPr lang="en-US" altLang="ko-KR" sz="1600" dirty="0" smtClean="0">
              <a:latin typeface="KoPub돋움체_Pro Medium" pitchFamily="18" charset="-127"/>
              <a:ea typeface="KoPub돋움체_Pro Medium" pitchFamily="18" charset="-127"/>
            </a:endParaRPr>
          </a:p>
          <a:p>
            <a:pPr>
              <a:defRPr/>
            </a:pPr>
            <a:endParaRPr lang="en-US" altLang="ko-KR" sz="700" b="1" dirty="0" smtClean="0">
              <a:solidFill>
                <a:srgbClr val="FF6600"/>
              </a:solidFill>
              <a:latin typeface="KoPub돋움체_Pro Medium" pitchFamily="18" charset="-127"/>
              <a:ea typeface="KoPub돋움체_Pro Medium" pitchFamily="18" charset="-127"/>
            </a:endParaRPr>
          </a:p>
          <a:p>
            <a:pPr>
              <a:defRPr/>
            </a:pPr>
            <a:r>
              <a:rPr lang="ko-KR" altLang="en-US" sz="1400" dirty="0" err="1" smtClean="0">
                <a:latin typeface="KoPub돋움체_Pro Medium" pitchFamily="18" charset="-127"/>
                <a:ea typeface="KoPub돋움체_Pro Medium" pitchFamily="18" charset="-127"/>
              </a:rPr>
              <a:t>현재가와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 순자산가치</a:t>
            </a: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>(</a:t>
            </a:r>
            <a:r>
              <a:rPr lang="en-US" altLang="ko-KR" sz="1400" dirty="0" err="1" smtClean="0">
                <a:latin typeface="KoPub돋움체_Pro Medium" pitchFamily="18" charset="-127"/>
                <a:ea typeface="KoPub돋움체_Pro Medium" pitchFamily="18" charset="-127"/>
              </a:rPr>
              <a:t>iNAV</a:t>
            </a:r>
            <a:r>
              <a:rPr lang="en-US" altLang="ko-KR" sz="1400" dirty="0" smtClean="0">
                <a:latin typeface="KoPub돋움체_Pro Medium" pitchFamily="18" charset="-127"/>
                <a:ea typeface="KoPub돋움체_Pro Medium" pitchFamily="18" charset="-127"/>
              </a:rPr>
              <a:t>)</a:t>
            </a:r>
            <a:r>
              <a:rPr lang="ko-KR" altLang="en-US" sz="1400" dirty="0" smtClean="0">
                <a:latin typeface="KoPub돋움체_Pro Medium" pitchFamily="18" charset="-127"/>
                <a:ea typeface="KoPub돋움체_Pro Medium" pitchFamily="18" charset="-127"/>
              </a:rPr>
              <a:t>의 차이</a:t>
            </a:r>
            <a:endParaRPr lang="ko-KR" altLang="en-US" sz="14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pic>
        <p:nvPicPr>
          <p:cNvPr id="1026" name="Picture 2" descr="Checkmark - Check Orange Icon Png, Transparent Png , Transparent Png Image  - PNGite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21" b="95325" l="0" r="995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63" y="3285778"/>
            <a:ext cx="387645" cy="3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그룹 14"/>
          <p:cNvGrpSpPr/>
          <p:nvPr/>
        </p:nvGrpSpPr>
        <p:grpSpPr>
          <a:xfrm>
            <a:off x="868608" y="4436865"/>
            <a:ext cx="4530769" cy="1860297"/>
            <a:chOff x="487363" y="4149875"/>
            <a:chExt cx="5472955" cy="1831239"/>
          </a:xfrm>
        </p:grpSpPr>
        <p:grpSp>
          <p:nvGrpSpPr>
            <p:cNvPr id="18" name="그룹 17"/>
            <p:cNvGrpSpPr/>
            <p:nvPr/>
          </p:nvGrpSpPr>
          <p:grpSpPr>
            <a:xfrm>
              <a:off x="487363" y="4149875"/>
              <a:ext cx="5472955" cy="1831239"/>
              <a:chOff x="245805" y="1574271"/>
              <a:chExt cx="4576159" cy="1728880"/>
            </a:xfrm>
          </p:grpSpPr>
          <p:sp>
            <p:nvSpPr>
              <p:cNvPr id="27" name="직사각형 26">
                <a:extLst>
                  <a:ext uri="{FF2B5EF4-FFF2-40B4-BE49-F238E27FC236}">
                    <a16:creationId xmlns:a16="http://schemas.microsoft.com/office/drawing/2014/main" id="{68EE5237-DEB1-4940-9B4A-6E8347666654}"/>
                  </a:ext>
                </a:extLst>
              </p:cNvPr>
              <p:cNvSpPr/>
              <p:nvPr/>
            </p:nvSpPr>
            <p:spPr>
              <a:xfrm>
                <a:off x="245805" y="1600091"/>
                <a:ext cx="4576159" cy="17030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D92ABFA-8522-4568-AB80-459B4A9E1AA6}"/>
                  </a:ext>
                </a:extLst>
              </p:cNvPr>
              <p:cNvSpPr txBox="1"/>
              <p:nvPr/>
            </p:nvSpPr>
            <p:spPr>
              <a:xfrm>
                <a:off x="327332" y="1574271"/>
                <a:ext cx="4494632" cy="392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>
                  <a:lnSpc>
                    <a:spcPct val="150000"/>
                  </a:lnSpc>
                </a:pPr>
                <a:r>
                  <a:rPr lang="en-US" altLang="ko-KR" sz="1400" dirty="0" smtClean="0">
                    <a:latin typeface="KoPub돋움체_Pro Bold" panose="00000800000000000000" pitchFamily="2" charset="-127"/>
                    <a:ea typeface="KoPub돋움체_Pro Bold" panose="00000800000000000000" pitchFamily="2" charset="-127"/>
                  </a:rPr>
                  <a:t>&lt;</a:t>
                </a:r>
                <a:r>
                  <a:rPr lang="ko-KR" altLang="en-US" sz="1400" dirty="0" err="1" smtClean="0">
                    <a:latin typeface="KoPub돋움체_Pro Bold" panose="00000800000000000000" pitchFamily="2" charset="-127"/>
                    <a:ea typeface="KoPub돋움체_Pro Bold" panose="00000800000000000000" pitchFamily="2" charset="-127"/>
                  </a:rPr>
                  <a:t>괴리율</a:t>
                </a:r>
                <a:r>
                  <a:rPr lang="en-US" altLang="ko-KR" sz="1400" dirty="0">
                    <a:latin typeface="KoPub돋움체_Pro Bold" panose="00000800000000000000" pitchFamily="2" charset="-127"/>
                    <a:ea typeface="KoPub돋움체_Pro Bold" panose="00000800000000000000" pitchFamily="2" charset="-127"/>
                  </a:rPr>
                  <a:t> </a:t>
                </a:r>
                <a:r>
                  <a:rPr lang="en-US" altLang="ko-KR" sz="1400" dirty="0" smtClean="0">
                    <a:latin typeface="KoPub돋움체_Pro Bold" panose="00000800000000000000" pitchFamily="2" charset="-127"/>
                    <a:ea typeface="KoPub돋움체_Pro Bold" panose="00000800000000000000" pitchFamily="2" charset="-127"/>
                  </a:rPr>
                  <a:t>= </a:t>
                </a:r>
                <a:r>
                  <a:rPr lang="ko-KR" altLang="en-US" sz="1400" dirty="0" smtClean="0">
                    <a:latin typeface="KoPub돋움체_Pro Bold" panose="00000800000000000000" pitchFamily="2" charset="-127"/>
                    <a:ea typeface="KoPub돋움체_Pro Bold" panose="00000800000000000000" pitchFamily="2" charset="-127"/>
                  </a:rPr>
                  <a:t>시장 가격과 순자산 가치</a:t>
                </a:r>
                <a:r>
                  <a:rPr lang="en-US" altLang="ko-KR" sz="1400" dirty="0" smtClean="0">
                    <a:latin typeface="KoPub돋움체_Pro Bold" panose="00000800000000000000" pitchFamily="2" charset="-127"/>
                    <a:ea typeface="KoPub돋움체_Pro Bold" panose="00000800000000000000" pitchFamily="2" charset="-127"/>
                  </a:rPr>
                  <a:t>(NAV)</a:t>
                </a:r>
                <a:r>
                  <a:rPr lang="ko-KR" altLang="en-US" sz="1400" dirty="0" smtClean="0">
                    <a:latin typeface="KoPub돋움체_Pro Bold" panose="00000800000000000000" pitchFamily="2" charset="-127"/>
                    <a:ea typeface="KoPub돋움체_Pro Bold" panose="00000800000000000000" pitchFamily="2" charset="-127"/>
                  </a:rPr>
                  <a:t>와의 차이</a:t>
                </a:r>
                <a:r>
                  <a:rPr lang="en-US" altLang="ko-KR" sz="1400" dirty="0" smtClean="0">
                    <a:latin typeface="KoPub돋움체_Pro Bold" panose="00000800000000000000" pitchFamily="2" charset="-127"/>
                    <a:ea typeface="KoPub돋움체_Pro Bold" panose="00000800000000000000" pitchFamily="2" charset="-127"/>
                  </a:rPr>
                  <a:t>&gt;</a:t>
                </a:r>
                <a:endParaRPr lang="en-US" altLang="ko-KR" sz="1400" dirty="0">
                  <a:latin typeface="KoPub돋움체_Pro Bold" panose="00000800000000000000" pitchFamily="2" charset="-127"/>
                  <a:ea typeface="KoPub돋움체_Pro Bold" panose="00000800000000000000" pitchFamily="2" charset="-127"/>
                </a:endParaRPr>
              </a:p>
            </p:txBody>
          </p:sp>
        </p:grpSp>
        <p:sp>
          <p:nvSpPr>
            <p:cNvPr id="19" name="직사각형 18"/>
            <p:cNvSpPr/>
            <p:nvPr/>
          </p:nvSpPr>
          <p:spPr>
            <a:xfrm>
              <a:off x="601911" y="4797946"/>
              <a:ext cx="1368152" cy="6075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latin typeface="+mj-lt"/>
                </a:rPr>
                <a:t>현재가</a:t>
              </a:r>
              <a:r>
                <a:rPr lang="en-US" altLang="ko-KR" sz="1400" dirty="0" smtClean="0">
                  <a:latin typeface="+mj-lt"/>
                </a:rPr>
                <a:t>(Price)</a:t>
              </a:r>
            </a:p>
            <a:p>
              <a:pPr algn="ctr"/>
              <a:r>
                <a:rPr lang="ko-KR" altLang="en-US" sz="900" dirty="0" smtClean="0"/>
                <a:t>유통시장 </a:t>
              </a:r>
              <a:r>
                <a:rPr lang="ko-KR" altLang="en-US" sz="900" dirty="0" err="1" smtClean="0"/>
                <a:t>현재가격</a:t>
              </a:r>
              <a:endParaRPr lang="ko-KR" altLang="en-US" sz="900" dirty="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2474119" y="4756418"/>
              <a:ext cx="1368152" cy="6795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smtClean="0">
                  <a:latin typeface="+mj-lt"/>
                </a:rPr>
                <a:t>순자산가치 </a:t>
              </a:r>
              <a:r>
                <a:rPr lang="en-US" altLang="ko-KR" sz="1400" dirty="0" smtClean="0">
                  <a:latin typeface="+mj-lt"/>
                </a:rPr>
                <a:t>(</a:t>
              </a:r>
              <a:r>
                <a:rPr lang="en-US" altLang="ko-KR" sz="1400" dirty="0" err="1" smtClean="0">
                  <a:latin typeface="+mj-lt"/>
                </a:rPr>
                <a:t>iNAV</a:t>
              </a:r>
              <a:r>
                <a:rPr lang="en-US" altLang="ko-KR" sz="1400" dirty="0" smtClean="0">
                  <a:latin typeface="+mj-lt"/>
                </a:rPr>
                <a:t>)</a:t>
              </a:r>
            </a:p>
            <a:p>
              <a:pPr algn="ctr"/>
              <a:r>
                <a:rPr lang="en-US" altLang="ko-KR" sz="900" dirty="0" smtClean="0"/>
                <a:t>ETF </a:t>
              </a:r>
              <a:r>
                <a:rPr lang="ko-KR" altLang="en-US" sz="900" dirty="0" smtClean="0"/>
                <a:t>공정가격</a:t>
              </a:r>
              <a:endParaRPr lang="ko-KR" altLang="en-US" sz="900" dirty="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4346327" y="4797946"/>
              <a:ext cx="1368152" cy="6075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err="1" smtClean="0">
                  <a:latin typeface="+mj-lt"/>
                </a:rPr>
                <a:t>기초지수</a:t>
              </a:r>
              <a:r>
                <a:rPr lang="en-US" altLang="ko-KR" sz="1400" dirty="0" smtClean="0">
                  <a:latin typeface="+mj-lt"/>
                </a:rPr>
                <a:t>(BM)</a:t>
              </a:r>
            </a:p>
            <a:p>
              <a:pPr algn="ctr"/>
              <a:r>
                <a:rPr lang="en-US" altLang="ko-KR" sz="900" dirty="0" smtClean="0"/>
                <a:t>ETF </a:t>
              </a:r>
              <a:r>
                <a:rPr lang="ko-KR" altLang="en-US" sz="900" dirty="0" err="1" smtClean="0"/>
                <a:t>목표지수</a:t>
              </a:r>
              <a:endParaRPr lang="ko-KR" altLang="en-US" sz="900" dirty="0"/>
            </a:p>
          </p:txBody>
        </p:sp>
        <p:sp>
          <p:nvSpPr>
            <p:cNvPr id="23" name="왼쪽/오른쪽 화살표 22"/>
            <p:cNvSpPr/>
            <p:nvPr/>
          </p:nvSpPr>
          <p:spPr>
            <a:xfrm>
              <a:off x="1987107" y="4941962"/>
              <a:ext cx="432048" cy="297350"/>
            </a:xfrm>
            <a:prstGeom prst="leftRightArrow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왼쪽/오른쪽 화살표 23"/>
            <p:cNvSpPr/>
            <p:nvPr/>
          </p:nvSpPr>
          <p:spPr>
            <a:xfrm>
              <a:off x="3884464" y="4941962"/>
              <a:ext cx="432048" cy="297350"/>
            </a:xfrm>
            <a:prstGeom prst="leftRightArrow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1567829" y="5495494"/>
              <a:ext cx="1469699" cy="429667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err="1" smtClean="0">
                  <a:latin typeface="+mj-lt"/>
                </a:rPr>
                <a:t>괴리율</a:t>
              </a:r>
              <a:endParaRPr lang="en-US" altLang="ko-KR" sz="1400" dirty="0" smtClean="0">
                <a:latin typeface="+mj-lt"/>
              </a:endParaRPr>
            </a:p>
            <a:p>
              <a:pPr algn="ctr"/>
              <a:r>
                <a:rPr lang="en-US" altLang="ko-KR" sz="900" dirty="0" err="1" smtClean="0"/>
                <a:t>iNAV</a:t>
              </a:r>
              <a:r>
                <a:rPr lang="ko-KR" altLang="en-US" sz="900" dirty="0" smtClean="0"/>
                <a:t>와 </a:t>
              </a:r>
              <a:r>
                <a:rPr lang="ko-KR" altLang="en-US" sz="900" dirty="0" err="1" smtClean="0"/>
                <a:t>현재가의</a:t>
              </a:r>
              <a:r>
                <a:rPr lang="ko-KR" altLang="en-US" sz="900" dirty="0" smtClean="0"/>
                <a:t> 차</a:t>
              </a:r>
              <a:endParaRPr lang="ko-KR" altLang="en-US" sz="900" dirty="0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3596433" y="5490708"/>
              <a:ext cx="1275554" cy="429667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 err="1" smtClean="0">
                  <a:latin typeface="+mj-lt"/>
                </a:rPr>
                <a:t>추적오차</a:t>
              </a:r>
              <a:endParaRPr lang="ko-KR" altLang="en-US" sz="900" dirty="0"/>
            </a:p>
          </p:txBody>
        </p:sp>
      </p:grpSp>
      <p:pic>
        <p:nvPicPr>
          <p:cNvPr id="12" name="그림 11" descr="추적오차그림 수정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09145" y="3163005"/>
            <a:ext cx="1735883" cy="128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indent="-180000">
              <a:buFont typeface="+mj-lt"/>
              <a:buAutoNum type="romanUcPeriod"/>
            </a:pPr>
            <a:r>
              <a:rPr lang="ko-KR" altLang="en-US" sz="1800" dirty="0" smtClean="0"/>
              <a:t>투자의 새로운 트렌드</a:t>
            </a:r>
            <a:r>
              <a:rPr lang="en-US" altLang="ko-KR" sz="1800" dirty="0" smtClean="0"/>
              <a:t>, ETF </a:t>
            </a:r>
          </a:p>
          <a:p>
            <a:pPr indent="-180000">
              <a:buFont typeface="+mj-lt"/>
              <a:buAutoNum type="romanUcPeriod"/>
            </a:pPr>
            <a:endParaRPr lang="ko-KR" altLang="en-US" sz="1800" dirty="0"/>
          </a:p>
          <a:p>
            <a:pPr indent="-180000">
              <a:buFont typeface="+mj-lt"/>
              <a:buAutoNum type="romanUcPeriod"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ETF </a:t>
            </a:r>
            <a:r>
              <a:rPr lang="ko-KR" altLang="en-US" sz="1800" dirty="0" smtClean="0"/>
              <a:t>투자를 위해 알아두어야 하는 기본 개념 </a:t>
            </a:r>
            <a:endParaRPr lang="ko-KR" altLang="en-US" sz="1800" dirty="0"/>
          </a:p>
          <a:p>
            <a:pPr indent="-180000">
              <a:buFont typeface="+mj-lt"/>
              <a:buAutoNum type="romanUcPeriod"/>
            </a:pPr>
            <a:endParaRPr lang="ko-KR" altLang="en-US" sz="1800" dirty="0"/>
          </a:p>
          <a:p>
            <a:pPr indent="-180000">
              <a:buFont typeface="+mj-lt"/>
              <a:buAutoNum type="romanUcPeriod"/>
            </a:pPr>
            <a:r>
              <a:rPr lang="ko-KR" altLang="en-US" sz="1800" dirty="0" smtClean="0"/>
              <a:t> </a:t>
            </a:r>
            <a:r>
              <a:rPr lang="en-US" altLang="ko-KR" sz="1800" dirty="0" smtClean="0"/>
              <a:t>ETF </a:t>
            </a:r>
            <a:r>
              <a:rPr lang="ko-KR" altLang="en-US" sz="1800" dirty="0" smtClean="0"/>
              <a:t>투자 시너지 극대화 하기</a:t>
            </a:r>
            <a:r>
              <a:rPr lang="en-US" altLang="ko-KR" sz="1800" dirty="0" smtClean="0"/>
              <a:t>: </a:t>
            </a:r>
            <a:r>
              <a:rPr lang="ko-KR" altLang="en-US" sz="1800" dirty="0" smtClean="0"/>
              <a:t>연금</a:t>
            </a:r>
            <a:r>
              <a:rPr lang="en-US" altLang="ko-KR" sz="1800" dirty="0" smtClean="0"/>
              <a:t>/ISA </a:t>
            </a:r>
            <a:endParaRPr lang="ko-KR" altLang="en-US" sz="1800" dirty="0"/>
          </a:p>
          <a:p>
            <a:pPr indent="-180000">
              <a:buFont typeface="+mj-lt"/>
              <a:buAutoNum type="romanUcPeriod"/>
            </a:pPr>
            <a:endParaRPr lang="ko-KR" altLang="en-US" sz="1800" dirty="0"/>
          </a:p>
          <a:p>
            <a:pPr indent="-180000">
              <a:buFont typeface="+mj-lt"/>
              <a:buAutoNum type="romanUcPeriod"/>
            </a:pPr>
            <a:r>
              <a:rPr lang="ko-KR" altLang="en-US" sz="1800" dirty="0" smtClean="0"/>
              <a:t> 주목할만한 </a:t>
            </a:r>
            <a:r>
              <a:rPr lang="en-US" altLang="ko-KR" sz="1800" dirty="0" smtClean="0"/>
              <a:t>ETF </a:t>
            </a:r>
            <a:endParaRPr lang="ko-KR" altLang="en-US" sz="1800" dirty="0"/>
          </a:p>
          <a:p>
            <a:pPr indent="-180000">
              <a:buFont typeface="+mj-lt"/>
              <a:buAutoNum type="romanUcPeriod"/>
            </a:pPr>
            <a:endParaRPr lang="ko-KR" altLang="en-US" sz="1800" dirty="0"/>
          </a:p>
          <a:p>
            <a:pPr indent="-180000">
              <a:buFont typeface="+mj-lt"/>
              <a:buAutoNum type="romanUcPeriod"/>
            </a:pPr>
            <a:r>
              <a:rPr lang="ko-KR" altLang="en-US" sz="1800" dirty="0" smtClean="0"/>
              <a:t> </a:t>
            </a:r>
            <a:r>
              <a:rPr lang="en-US" altLang="ko-KR" sz="1800" dirty="0" smtClean="0"/>
              <a:t>ETF </a:t>
            </a:r>
            <a:r>
              <a:rPr lang="ko-KR" altLang="en-US" sz="1800" dirty="0" smtClean="0"/>
              <a:t>투자 시 유의해야 하는 </a:t>
            </a:r>
            <a:r>
              <a:rPr lang="ko-KR" altLang="en-US" sz="1800" dirty="0"/>
              <a:t>세</a:t>
            </a:r>
            <a:r>
              <a:rPr lang="ko-KR" altLang="en-US" sz="1800" dirty="0" smtClean="0"/>
              <a:t>가지 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09278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009491" y="3141762"/>
            <a:ext cx="10416688" cy="430887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/>
              <a:t>III. ETF </a:t>
            </a:r>
            <a:r>
              <a:rPr lang="ko-KR" altLang="en-US" sz="2800" dirty="0" smtClean="0"/>
              <a:t>투자 시너지 극대화하기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연금</a:t>
            </a:r>
            <a:r>
              <a:rPr lang="en-US" altLang="ko-KR" sz="2800" dirty="0" smtClean="0"/>
              <a:t>/ISA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02178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III. ETF </a:t>
            </a:r>
            <a:r>
              <a:rPr lang="ko-KR" altLang="en-US" sz="2400" dirty="0"/>
              <a:t>투자 시너지 극대화하기 </a:t>
            </a:r>
            <a:r>
              <a:rPr lang="en-US" altLang="ko-KR" sz="2400" dirty="0" smtClean="0"/>
              <a:t>– </a:t>
            </a:r>
            <a:r>
              <a:rPr lang="en-US" altLang="ko-KR" dirty="0" smtClean="0"/>
              <a:t>ETF</a:t>
            </a:r>
            <a:r>
              <a:rPr lang="ko-KR" altLang="en-US" dirty="0" smtClean="0"/>
              <a:t> 투자가 가능한 </a:t>
            </a:r>
            <a:r>
              <a:rPr lang="ko-KR" altLang="en-US" dirty="0" err="1" smtClean="0"/>
              <a:t>연금계좌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099" y="2205658"/>
            <a:ext cx="8712968" cy="390773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678" y="1269554"/>
            <a:ext cx="3079820" cy="844311"/>
          </a:xfrm>
          <a:prstGeom prst="rect">
            <a:avLst/>
          </a:prstGeom>
        </p:spPr>
      </p:pic>
      <p:cxnSp>
        <p:nvCxnSpPr>
          <p:cNvPr id="87" name="직선 연결선 86">
            <a:extLst>
              <a:ext uri="{FF2B5EF4-FFF2-40B4-BE49-F238E27FC236}">
                <a16:creationId xmlns:a16="http://schemas.microsoft.com/office/drawing/2014/main" id="{C060DB3B-5F0C-4534-BDAF-A781D148DC5A}"/>
              </a:ext>
            </a:extLst>
          </p:cNvPr>
          <p:cNvCxnSpPr>
            <a:cxnSpLocks/>
          </p:cNvCxnSpPr>
          <p:nvPr/>
        </p:nvCxnSpPr>
        <p:spPr>
          <a:xfrm>
            <a:off x="6108017" y="1863888"/>
            <a:ext cx="0" cy="1349882"/>
          </a:xfrm>
          <a:prstGeom prst="line">
            <a:avLst/>
          </a:prstGeom>
          <a:ln w="12700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490" y="2844527"/>
            <a:ext cx="12193" cy="1170533"/>
          </a:xfrm>
          <a:prstGeom prst="rect">
            <a:avLst/>
          </a:prstGeom>
        </p:spPr>
      </p:pic>
      <p:sp>
        <p:nvSpPr>
          <p:cNvPr id="88" name="TextBox 87"/>
          <p:cNvSpPr txBox="1"/>
          <p:nvPr/>
        </p:nvSpPr>
        <p:spPr>
          <a:xfrm>
            <a:off x="1705099" y="6103583"/>
            <a:ext cx="2011807" cy="206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42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주</a:t>
            </a:r>
            <a:r>
              <a:rPr lang="en-US" altLang="ko-KR" sz="742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1) </a:t>
            </a:r>
            <a:r>
              <a:rPr lang="ko-KR" altLang="en-US" sz="742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연금저축신탁은 </a:t>
            </a:r>
            <a:r>
              <a:rPr lang="en-US" altLang="ko-KR" sz="742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2018</a:t>
            </a:r>
            <a:r>
              <a:rPr lang="ko-KR" altLang="en-US" sz="742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년부터 판매 중지 </a:t>
            </a:r>
          </a:p>
        </p:txBody>
      </p:sp>
    </p:spTree>
    <p:extLst>
      <p:ext uri="{BB962C8B-B14F-4D97-AF65-F5344CB8AC3E}">
        <p14:creationId xmlns:p14="http://schemas.microsoft.com/office/powerpoint/2010/main" val="25392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III. ETF </a:t>
            </a:r>
            <a:r>
              <a:rPr lang="ko-KR" altLang="en-US" sz="2400" dirty="0"/>
              <a:t>투자 시너지 극대화하기 </a:t>
            </a:r>
            <a:r>
              <a:rPr lang="en-US" altLang="ko-KR" sz="2400" dirty="0" smtClean="0"/>
              <a:t>– </a:t>
            </a:r>
            <a:r>
              <a:rPr lang="ko-KR" altLang="en-US" dirty="0" smtClean="0"/>
              <a:t>연금 내 </a:t>
            </a:r>
            <a:r>
              <a:rPr lang="en-US" altLang="ko-KR" dirty="0" smtClean="0"/>
              <a:t>ETF </a:t>
            </a:r>
            <a:r>
              <a:rPr lang="ko-KR" altLang="en-US" dirty="0" smtClean="0"/>
              <a:t>투자 규모의 성장세 </a:t>
            </a:r>
            <a:endParaRPr lang="ko-KR" altLang="en-US" dirty="0"/>
          </a:p>
        </p:txBody>
      </p:sp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altLang="ko-KR" sz="1400" dirty="0"/>
              <a:t>20</a:t>
            </a:r>
            <a:r>
              <a:rPr lang="ko-KR" altLang="en-US" sz="1400" dirty="0"/>
              <a:t>년 말 </a:t>
            </a:r>
            <a:r>
              <a:rPr lang="en-US" altLang="ko-KR" sz="1400" dirty="0">
                <a:solidFill>
                  <a:srgbClr val="FF0000"/>
                </a:solidFill>
              </a:rPr>
              <a:t>21,759</a:t>
            </a:r>
            <a:r>
              <a:rPr lang="ko-KR" altLang="en-US" sz="1400" dirty="0">
                <a:solidFill>
                  <a:srgbClr val="FF0000"/>
                </a:solidFill>
              </a:rPr>
              <a:t>억 </a:t>
            </a:r>
            <a:r>
              <a:rPr lang="ko-KR" altLang="en-US" sz="1400" dirty="0"/>
              <a:t>→ </a:t>
            </a:r>
            <a:r>
              <a:rPr lang="en-US" altLang="ko-KR" sz="1400" dirty="0"/>
              <a:t>21</a:t>
            </a:r>
            <a:r>
              <a:rPr lang="ko-KR" altLang="en-US" sz="1400" dirty="0"/>
              <a:t>년 </a:t>
            </a:r>
            <a:r>
              <a:rPr lang="en-US" altLang="ko-KR" sz="1400" dirty="0"/>
              <a:t>12</a:t>
            </a:r>
            <a:r>
              <a:rPr lang="ko-KR" altLang="en-US" sz="1400" dirty="0"/>
              <a:t>월말 </a:t>
            </a:r>
            <a:r>
              <a:rPr lang="en-US" altLang="ko-KR" sz="1400" dirty="0"/>
              <a:t>74,268</a:t>
            </a:r>
            <a:r>
              <a:rPr lang="ko-KR" altLang="en-US" sz="1400" dirty="0"/>
              <a:t>억 → </a:t>
            </a:r>
            <a:r>
              <a:rPr lang="en-US" altLang="ko-KR" sz="1400" dirty="0"/>
              <a:t>22</a:t>
            </a:r>
            <a:r>
              <a:rPr lang="ko-KR" altLang="en-US" sz="1400" dirty="0"/>
              <a:t>년 </a:t>
            </a:r>
            <a:r>
              <a:rPr lang="en-US" altLang="ko-KR" sz="1400" dirty="0"/>
              <a:t>3</a:t>
            </a:r>
            <a:r>
              <a:rPr lang="ko-KR" altLang="en-US" sz="1400" dirty="0"/>
              <a:t>월말 </a:t>
            </a:r>
            <a:r>
              <a:rPr lang="en-US" altLang="ko-KR" sz="1400" dirty="0">
                <a:solidFill>
                  <a:srgbClr val="FF0000"/>
                </a:solidFill>
              </a:rPr>
              <a:t>81,241</a:t>
            </a:r>
            <a:r>
              <a:rPr lang="ko-KR" altLang="en-US" sz="1400" dirty="0" smtClean="0">
                <a:solidFill>
                  <a:srgbClr val="FF0000"/>
                </a:solidFill>
              </a:rPr>
              <a:t>억</a:t>
            </a:r>
            <a:endParaRPr lang="en-US" altLang="ko-KR" sz="1400" dirty="0">
              <a:solidFill>
                <a:srgbClr val="FF0000"/>
              </a:solidFill>
            </a:endParaRPr>
          </a:p>
          <a:p>
            <a:endParaRPr lang="ko-KR" alt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1129035" y="6112390"/>
            <a:ext cx="3939841" cy="250989"/>
          </a:xfrm>
          <a:prstGeom prst="rect">
            <a:avLst/>
          </a:prstGeom>
          <a:noFill/>
        </p:spPr>
        <p:txBody>
          <a:bodyPr wrap="non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주요 증권사 상위 합산 및 추정치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,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미래에셋자산운용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*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기준일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: 2022.03.31</a:t>
            </a:r>
            <a:endParaRPr lang="ko-KR" altLang="en-US" sz="900" dirty="0">
              <a:solidFill>
                <a:schemeClr val="bg2"/>
              </a:solidFill>
              <a:latin typeface="KoPub돋움체_Pro Medium" pitchFamily="18" charset="-127"/>
              <a:ea typeface="KoPub돋움체_Pro Medium" pitchFamily="18" charset="-127"/>
            </a:endParaRPr>
          </a:p>
        </p:txBody>
      </p:sp>
      <p:graphicFrame>
        <p:nvGraphicFramePr>
          <p:cNvPr id="16" name="차트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2408841"/>
              </p:ext>
            </p:extLst>
          </p:nvPr>
        </p:nvGraphicFramePr>
        <p:xfrm>
          <a:off x="1561083" y="2151334"/>
          <a:ext cx="8936130" cy="4107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072277" y="1862323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&lt; </a:t>
            </a:r>
            <a:r>
              <a:rPr kumimoji="0" lang="ko-KR" alt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연금계좌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 내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ETF </a:t>
            </a:r>
            <a:r>
              <a:rPr lang="ko-KR" altLang="en-US" sz="1800" dirty="0" smtClean="0">
                <a:solidFill>
                  <a:prstClr val="black"/>
                </a:solidFill>
                <a:latin typeface="KoPub돋움체_Pro Bold"/>
                <a:ea typeface="KoPub돋움체_Pro Bold"/>
              </a:rPr>
              <a:t>잔고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&gt; 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_Pro Bold"/>
              <a:ea typeface="KoPub돋움체_Pro Bold"/>
              <a:cs typeface="+mn-cs"/>
            </a:endParaRPr>
          </a:p>
        </p:txBody>
      </p:sp>
      <p:sp>
        <p:nvSpPr>
          <p:cNvPr id="18" name="오른쪽 화살표 17"/>
          <p:cNvSpPr/>
          <p:nvPr/>
        </p:nvSpPr>
        <p:spPr>
          <a:xfrm rot="20341105" flipV="1">
            <a:off x="2891092" y="3402776"/>
            <a:ext cx="6276110" cy="16804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_Pro Medium"/>
              <a:ea typeface="KoPub돋움체_Pro Medium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33491" y="2781722"/>
            <a:ext cx="194421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+</a:t>
            </a:r>
            <a:r>
              <a:rPr lang="en-US" altLang="ko-KR" noProof="0" dirty="0" smtClean="0">
                <a:solidFill>
                  <a:prstClr val="black"/>
                </a:solidFill>
                <a:latin typeface="KoPub돋움체_Pro Bold"/>
                <a:ea typeface="KoPub돋움체_Pro Bold"/>
              </a:rPr>
              <a:t>3</a:t>
            </a:r>
            <a:r>
              <a:rPr lang="en-US" altLang="ko-KR" dirty="0" smtClean="0">
                <a:solidFill>
                  <a:prstClr val="black"/>
                </a:solidFill>
                <a:latin typeface="KoPub돋움체_Pro Bold"/>
                <a:ea typeface="KoPub돋움체_Pro Bold"/>
              </a:rPr>
              <a:t>73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% 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성장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_Pro Bold"/>
              <a:ea typeface="KoPub돋움체_Pro Bold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51226" y="1974826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Medium"/>
                <a:ea typeface="KoPub돋움체_Pro Medium"/>
                <a:cs typeface="+mn-cs"/>
              </a:rPr>
              <a:t>(</a:t>
            </a:r>
            <a:r>
              <a:rPr kumimoji="0" lang="ko-KR" alt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Medium"/>
                <a:ea typeface="KoPub돋움체_Pro Medium"/>
                <a:cs typeface="+mn-cs"/>
              </a:rPr>
              <a:t>억 원</a:t>
            </a:r>
            <a:r>
              <a:rPr kumimoji="0" lang="en-US" altLang="ko-KR" sz="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_Pro Medium"/>
                <a:ea typeface="KoPub돋움체_Pro Medium"/>
                <a:cs typeface="+mn-cs"/>
              </a:rPr>
              <a:t>)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_Pro Medium"/>
              <a:ea typeface="KoPub돋움체_Pro Medium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28258" y="2173762"/>
            <a:ext cx="144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8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조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1,241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억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KoPub돋움체_Pro Bold"/>
              <a:ea typeface="KoPub돋움체_Pro Bold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59232" y="4140756"/>
            <a:ext cx="144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chemeClr val="bg2"/>
                </a:solidFill>
                <a:latin typeface="KoPub돋움체_Pro Bold"/>
                <a:ea typeface="KoPub돋움체_Pro Bold"/>
              </a:rPr>
              <a:t>2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조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1,759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KoPub돋움체_Pro Bold"/>
                <a:ea typeface="KoPub돋움체_Pro Bold"/>
                <a:cs typeface="+mn-cs"/>
              </a:rPr>
              <a:t>억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KoPub돋움체_Pro Bold"/>
              <a:ea typeface="KoPub돋움체_Pro Bol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96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III. ETF </a:t>
            </a:r>
            <a:r>
              <a:rPr lang="ko-KR" altLang="en-US" sz="2400" dirty="0"/>
              <a:t>투자 시너지 극대화하기 </a:t>
            </a:r>
            <a:r>
              <a:rPr lang="en-US" altLang="ko-KR" sz="2400" dirty="0"/>
              <a:t>: </a:t>
            </a:r>
            <a:r>
              <a:rPr lang="ko-KR" altLang="en-US" sz="2400" dirty="0"/>
              <a:t>연금</a:t>
            </a:r>
            <a:r>
              <a:rPr lang="en-US" altLang="ko-KR" sz="2400" dirty="0"/>
              <a:t>/ISA</a:t>
            </a:r>
            <a:endParaRPr lang="ko-KR" altLang="en-US" sz="2400" dirty="0"/>
          </a:p>
        </p:txBody>
      </p:sp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/>
              <a:t>노후자금 마련이 목적인 연금은 장기적인 관점에서의 투자가 필수적</a:t>
            </a:r>
            <a:r>
              <a:rPr lang="en-US" altLang="ko-KR" sz="1400" dirty="0" smtClean="0"/>
              <a:t>!</a:t>
            </a:r>
            <a:endParaRPr lang="ko-KR" altLang="en-US" sz="1400" dirty="0"/>
          </a:p>
          <a:p>
            <a:pPr>
              <a:buClr>
                <a:srgbClr val="0D2D4F"/>
              </a:buClr>
            </a:pPr>
            <a:r>
              <a:rPr lang="ko-KR" altLang="en-US" sz="1400" dirty="0" smtClean="0"/>
              <a:t>혁신 성장 테마는 </a:t>
            </a:r>
            <a:r>
              <a:rPr lang="en-US" altLang="ko-KR" sz="1400" dirty="0" smtClean="0"/>
              <a:t>10</a:t>
            </a:r>
            <a:r>
              <a:rPr lang="ko-KR" altLang="en-US" sz="1400" dirty="0" smtClean="0"/>
              <a:t>년 이상 지속되는 메가 트렌드로 사회에 구조적인 변화를 일으키는 테마로 시간이 지날수록 영향력이 증가  </a:t>
            </a:r>
            <a:endParaRPr lang="ko-KR" altLang="en-US" sz="1400" dirty="0"/>
          </a:p>
        </p:txBody>
      </p:sp>
      <p:sp>
        <p:nvSpPr>
          <p:cNvPr id="10" name="타원 9"/>
          <p:cNvSpPr/>
          <p:nvPr/>
        </p:nvSpPr>
        <p:spPr>
          <a:xfrm>
            <a:off x="2241923" y="2062105"/>
            <a:ext cx="3279600" cy="327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2700" dirty="0" smtClean="0">
                <a:latin typeface="+mn-ea"/>
              </a:rPr>
              <a:t>개인</a:t>
            </a:r>
            <a:r>
              <a:rPr lang="en-US" altLang="ko-KR" sz="2700" dirty="0" smtClean="0">
                <a:latin typeface="+mn-ea"/>
              </a:rPr>
              <a:t>/</a:t>
            </a:r>
            <a:r>
              <a:rPr lang="ko-KR" altLang="en-US" sz="2700" dirty="0" smtClean="0">
                <a:latin typeface="+mn-ea"/>
              </a:rPr>
              <a:t>퇴직 </a:t>
            </a:r>
            <a:endParaRPr lang="en-US" altLang="ko-KR" sz="2700" dirty="0" smtClean="0">
              <a:latin typeface="+mn-ea"/>
            </a:endParaRPr>
          </a:p>
          <a:p>
            <a:pPr algn="ctr"/>
            <a:r>
              <a:rPr lang="ko-KR" altLang="en-US" sz="3500" dirty="0" smtClean="0">
                <a:latin typeface="+mj-ea"/>
                <a:ea typeface="+mj-ea"/>
              </a:rPr>
              <a:t>연금</a:t>
            </a:r>
            <a:endParaRPr lang="en-US" altLang="ko-KR" sz="3500" dirty="0" smtClean="0">
              <a:latin typeface="+mj-ea"/>
              <a:ea typeface="+mj-ea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6634411" y="2061642"/>
            <a:ext cx="3279600" cy="32800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3500" dirty="0">
                <a:solidFill>
                  <a:schemeClr val="bg1"/>
                </a:solidFill>
                <a:latin typeface="+mj-ea"/>
                <a:ea typeface="+mj-ea"/>
              </a:rPr>
              <a:t>혁신 성장 테마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3937348" y="5518026"/>
            <a:ext cx="4320480" cy="70796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500" dirty="0" smtClean="0">
                <a:latin typeface="+mj-ea"/>
                <a:ea typeface="+mj-ea"/>
              </a:rPr>
              <a:t>ETF</a:t>
            </a:r>
            <a:endParaRPr lang="ko-KR" altLang="en-US" sz="3500" dirty="0"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429" y="2997746"/>
            <a:ext cx="61427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500" dirty="0">
                <a:latin typeface="+mj-lt"/>
              </a:rPr>
              <a:t>X</a:t>
            </a:r>
            <a:endParaRPr lang="ko-KR" altLang="en-US" sz="5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337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III. ETF </a:t>
            </a:r>
            <a:r>
              <a:rPr lang="ko-KR" altLang="en-US" sz="2400" dirty="0"/>
              <a:t>투자 시너지 극대화하기 </a:t>
            </a:r>
            <a:r>
              <a:rPr lang="en-US" altLang="ko-KR" sz="2400" dirty="0" smtClean="0"/>
              <a:t>– </a:t>
            </a:r>
            <a:r>
              <a:rPr lang="ko-KR" altLang="en-US" dirty="0" smtClean="0"/>
              <a:t>연금에서 효과적인 </a:t>
            </a:r>
            <a:r>
              <a:rPr lang="en-US" altLang="ko-KR" dirty="0" smtClean="0"/>
              <a:t>ETF </a:t>
            </a:r>
            <a:r>
              <a:rPr lang="ko-KR" altLang="en-US" dirty="0" smtClean="0"/>
              <a:t>투자 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A1C26E-8258-44AA-AE0E-A5AF9A2BA7D0}"/>
              </a:ext>
            </a:extLst>
          </p:cNvPr>
          <p:cNvSpPr txBox="1"/>
          <p:nvPr/>
        </p:nvSpPr>
        <p:spPr>
          <a:xfrm>
            <a:off x="2281163" y="1197546"/>
            <a:ext cx="76274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연금 </a:t>
            </a:r>
            <a:r>
              <a:rPr lang="ko-KR" alt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투자에서</a:t>
            </a:r>
            <a:r>
              <a:rPr lang="en-US" altLang="ko-KR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 </a:t>
            </a:r>
            <a:r>
              <a:rPr lang="en-US" altLang="ko-KR" sz="4000" dirty="0" smtClean="0">
                <a:solidFill>
                  <a:srgbClr val="E7280F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ETF</a:t>
            </a:r>
            <a:r>
              <a:rPr lang="ko-KR" altLang="en-US" sz="40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가</a:t>
            </a:r>
            <a:r>
              <a:rPr lang="ko-KR" altLang="en-US" sz="4000" dirty="0" smtClean="0">
                <a:solidFill>
                  <a:srgbClr val="E7280F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 주목받는 이유</a:t>
            </a:r>
            <a:endParaRPr lang="ko-KR" altLang="en-US" sz="4000" dirty="0">
              <a:solidFill>
                <a:srgbClr val="E7280F"/>
              </a:solidFill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F3AD3F-CDE6-4C59-964C-8A67572F31DF}"/>
              </a:ext>
            </a:extLst>
          </p:cNvPr>
          <p:cNvSpPr txBox="1"/>
          <p:nvPr/>
        </p:nvSpPr>
        <p:spPr>
          <a:xfrm>
            <a:off x="2296822" y="1878007"/>
            <a:ext cx="75960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적시성에 환금성까지 갖춘 혁신적인 금융상품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533" y="2696940"/>
            <a:ext cx="9620109" cy="2140111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30A845F-0A05-4657-9970-0E0D364957DD}"/>
              </a:ext>
            </a:extLst>
          </p:cNvPr>
          <p:cNvSpPr txBox="1"/>
          <p:nvPr/>
        </p:nvSpPr>
        <p:spPr>
          <a:xfrm>
            <a:off x="1201043" y="4935030"/>
            <a:ext cx="2505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ED7100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다양</a:t>
            </a: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한 종류와 상품</a:t>
            </a:r>
            <a:endParaRPr lang="ko-KR" altLang="en-US" sz="2400" dirty="0">
              <a:solidFill>
                <a:srgbClr val="E7280F"/>
              </a:solidFill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9F787C6-40A7-46FD-888E-62179BE49ED0}"/>
              </a:ext>
            </a:extLst>
          </p:cNvPr>
          <p:cNvSpPr txBox="1"/>
          <p:nvPr/>
        </p:nvSpPr>
        <p:spPr>
          <a:xfrm>
            <a:off x="5282597" y="4935030"/>
            <a:ext cx="1612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높은 </a:t>
            </a:r>
            <a:r>
              <a:rPr lang="ko-KR" altLang="en-US" sz="2400" dirty="0">
                <a:solidFill>
                  <a:srgbClr val="ED7100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투명성</a:t>
            </a:r>
            <a:endParaRPr lang="ko-KR" altLang="en-US" sz="2400" dirty="0">
              <a:solidFill>
                <a:srgbClr val="E7280F"/>
              </a:solidFill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7F27DA4-2521-4143-AC85-42EB132C886A}"/>
              </a:ext>
            </a:extLst>
          </p:cNvPr>
          <p:cNvSpPr txBox="1"/>
          <p:nvPr/>
        </p:nvSpPr>
        <p:spPr>
          <a:xfrm>
            <a:off x="8387963" y="4935030"/>
            <a:ext cx="3041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ED7100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장기투자</a:t>
            </a:r>
            <a:r>
              <a:rPr lang="ko-KR" altLang="en-US" sz="24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에</a:t>
            </a: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 적합한 상품</a:t>
            </a:r>
            <a:endParaRPr lang="ko-KR" altLang="en-US" sz="2400" dirty="0">
              <a:solidFill>
                <a:srgbClr val="E7280F"/>
              </a:solidFill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2AAFDE4-4826-469F-B951-49AD33D6BDEC}"/>
              </a:ext>
            </a:extLst>
          </p:cNvPr>
          <p:cNvSpPr txBox="1"/>
          <p:nvPr/>
        </p:nvSpPr>
        <p:spPr>
          <a:xfrm>
            <a:off x="1046353" y="5425309"/>
            <a:ext cx="2815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다양한 국가</a:t>
            </a:r>
            <a:r>
              <a:rPr lang="en-US" altLang="ko-KR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, </a:t>
            </a:r>
            <a:r>
              <a:rPr lang="ko-KR" altLang="en-US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산업</a:t>
            </a:r>
            <a:r>
              <a:rPr lang="ko-KR" altLang="en-US" sz="16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은 물론</a:t>
            </a:r>
          </a:p>
          <a:p>
            <a:pPr algn="ctr"/>
            <a:r>
              <a:rPr lang="ko-KR" altLang="en-US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글로벌 혁신 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성장 테마 </a:t>
            </a:r>
            <a:r>
              <a:rPr lang="ko-KR" altLang="en-US" sz="16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등에 투자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4C61FF5-9002-454C-BDE2-5203008320A7}"/>
              </a:ext>
            </a:extLst>
          </p:cNvPr>
          <p:cNvSpPr txBox="1"/>
          <p:nvPr/>
        </p:nvSpPr>
        <p:spPr>
          <a:xfrm>
            <a:off x="5100983" y="5437307"/>
            <a:ext cx="19720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ETF</a:t>
            </a:r>
            <a:r>
              <a:rPr lang="ko-KR" altLang="en-US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 </a:t>
            </a:r>
            <a:r>
              <a:rPr lang="ko-KR" altLang="en-US" sz="1600" dirty="0" err="1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구성종목</a:t>
            </a:r>
            <a:r>
              <a:rPr lang="ko-KR" altLang="en-US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 및 규모</a:t>
            </a:r>
            <a:endParaRPr lang="en-US" altLang="ko-KR" sz="1600" dirty="0"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  <a:p>
            <a:pPr algn="ctr"/>
            <a:r>
              <a:rPr lang="ko-KR" altLang="en-US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매일 확인 가능</a:t>
            </a:r>
            <a:endParaRPr lang="en-US" altLang="ko-KR" sz="1600" dirty="0"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E422848-F8D4-479F-87CD-B417BA988236}"/>
              </a:ext>
            </a:extLst>
          </p:cNvPr>
          <p:cNvSpPr txBox="1"/>
          <p:nvPr/>
        </p:nvSpPr>
        <p:spPr>
          <a:xfrm>
            <a:off x="8739823" y="5425309"/>
            <a:ext cx="23374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상대적으로 </a:t>
            </a:r>
            <a:r>
              <a:rPr lang="ko-KR" altLang="en-US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낮은 보수</a:t>
            </a:r>
            <a:r>
              <a:rPr lang="ko-KR" altLang="en-US" sz="16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와 </a:t>
            </a:r>
            <a:endParaRPr lang="en-US" altLang="ko-KR" sz="16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pPr algn="ctr"/>
            <a:r>
              <a:rPr lang="ko-KR" altLang="en-US" sz="16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주기적인 상품 내 </a:t>
            </a:r>
            <a:r>
              <a:rPr lang="ko-KR" altLang="en-US" sz="1600" dirty="0" err="1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리밸런싱</a:t>
            </a:r>
            <a:endParaRPr lang="ko-KR" altLang="en-US" sz="1600" dirty="0"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213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III. ETF </a:t>
            </a:r>
            <a:r>
              <a:rPr lang="ko-KR" altLang="en-US" sz="2400" dirty="0"/>
              <a:t>투자 시너지 극대화하기 </a:t>
            </a:r>
            <a:r>
              <a:rPr lang="en-US" altLang="ko-KR" sz="2400" dirty="0" smtClean="0"/>
              <a:t>– </a:t>
            </a:r>
            <a:r>
              <a:rPr lang="ko-KR" altLang="en-US" dirty="0" smtClean="0"/>
              <a:t>연금에서 효과적인 </a:t>
            </a:r>
            <a:r>
              <a:rPr lang="en-US" altLang="ko-KR" dirty="0" smtClean="0"/>
              <a:t>ETF </a:t>
            </a:r>
            <a:r>
              <a:rPr lang="ko-KR" altLang="en-US" dirty="0" smtClean="0"/>
              <a:t>투자 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A1C26E-8258-44AA-AE0E-A5AF9A2BA7D0}"/>
              </a:ext>
            </a:extLst>
          </p:cNvPr>
          <p:cNvSpPr txBox="1"/>
          <p:nvPr/>
        </p:nvSpPr>
        <p:spPr>
          <a:xfrm>
            <a:off x="2206623" y="1197546"/>
            <a:ext cx="77764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연금 계좌에서 </a:t>
            </a:r>
            <a:r>
              <a:rPr lang="en-US" altLang="ko-KR" sz="4000" dirty="0">
                <a:solidFill>
                  <a:srgbClr val="E7280F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ETF </a:t>
            </a:r>
            <a:r>
              <a:rPr lang="ko-KR" altLang="en-US" sz="4000" dirty="0">
                <a:solidFill>
                  <a:srgbClr val="E7280F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거래 시 세제 혜택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F3AD3F-CDE6-4C59-964C-8A67572F31DF}"/>
              </a:ext>
            </a:extLst>
          </p:cNvPr>
          <p:cNvSpPr txBox="1"/>
          <p:nvPr/>
        </p:nvSpPr>
        <p:spPr>
          <a:xfrm>
            <a:off x="1046353" y="1878007"/>
            <a:ext cx="10382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장기 성장성이 높은 혁신 성장 테마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ETF, </a:t>
            </a:r>
            <a:r>
              <a: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연금계좌에서 투자하면 절세효과까지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1FC83D-BEA6-41A5-BB1C-7D976907C2B1}"/>
              </a:ext>
            </a:extLst>
          </p:cNvPr>
          <p:cNvSpPr txBox="1"/>
          <p:nvPr/>
        </p:nvSpPr>
        <p:spPr>
          <a:xfrm>
            <a:off x="1305470" y="2502512"/>
            <a:ext cx="3717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ED7100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해외 주식형 및 기타 </a:t>
            </a:r>
            <a:r>
              <a:rPr lang="en-US" altLang="ko-KR" sz="2800" dirty="0">
                <a:solidFill>
                  <a:srgbClr val="ED7100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ETF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99C7CF-5D9F-4005-B84E-36D9DF8F4FC5}"/>
              </a:ext>
            </a:extLst>
          </p:cNvPr>
          <p:cNvSpPr txBox="1"/>
          <p:nvPr/>
        </p:nvSpPr>
        <p:spPr>
          <a:xfrm>
            <a:off x="7955142" y="2502512"/>
            <a:ext cx="2571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dirty="0">
                <a:solidFill>
                  <a:srgbClr val="ED7100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국내 주식형 </a:t>
            </a:r>
            <a:r>
              <a:rPr lang="en-US" altLang="ko-KR" sz="2800" dirty="0">
                <a:solidFill>
                  <a:srgbClr val="ED7100"/>
                </a:solidFill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ETF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100C08-3E6B-4385-A4AE-32E2A13F4C12}"/>
              </a:ext>
            </a:extLst>
          </p:cNvPr>
          <p:cNvSpPr txBox="1"/>
          <p:nvPr/>
        </p:nvSpPr>
        <p:spPr>
          <a:xfrm>
            <a:off x="1174023" y="2984612"/>
            <a:ext cx="39805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해외주식형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ETF,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채권형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ETF,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파생형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ETF, </a:t>
            </a:r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상품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BE34C-79A4-488E-9C0C-C1819B9A5088}"/>
              </a:ext>
            </a:extLst>
          </p:cNvPr>
          <p:cNvSpPr txBox="1"/>
          <p:nvPr/>
        </p:nvSpPr>
        <p:spPr>
          <a:xfrm>
            <a:off x="8210821" y="2984611"/>
            <a:ext cx="20601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국내 주식에 투자하는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1EF7D19-C0B2-4C91-B7A3-DF4333643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7173" y="2933439"/>
            <a:ext cx="285147" cy="27146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521" y="3343562"/>
            <a:ext cx="4129320" cy="264991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1872" y="3343562"/>
            <a:ext cx="4098075" cy="26379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479F8CC-DB09-4D01-B8A4-AC1CFE48FE5B}"/>
              </a:ext>
            </a:extLst>
          </p:cNvPr>
          <p:cNvSpPr txBox="1"/>
          <p:nvPr/>
        </p:nvSpPr>
        <p:spPr>
          <a:xfrm>
            <a:off x="1037254" y="6022082"/>
            <a:ext cx="6877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* </a:t>
            </a:r>
            <a:r>
              <a:rPr lang="ko-KR" altLang="en-US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과세 </a:t>
            </a:r>
            <a:r>
              <a:rPr lang="ko-KR" altLang="en-US" sz="8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이연은</a:t>
            </a:r>
            <a:r>
              <a:rPr lang="ko-KR" altLang="en-US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세금 납부 시점을 미뤄주는 것을 의미하여</a:t>
            </a:r>
            <a:r>
              <a:rPr lang="en-US" altLang="ko-KR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연금 수령 시</a:t>
            </a:r>
            <a:r>
              <a:rPr lang="en-US" altLang="ko-KR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연금소득세</a:t>
            </a:r>
            <a:r>
              <a:rPr lang="en-US" altLang="ko-KR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(5.5~3.3%)</a:t>
            </a:r>
            <a:r>
              <a:rPr lang="ko-KR" altLang="en-US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로 저율 과세되며</a:t>
            </a:r>
            <a:r>
              <a:rPr lang="en-US" altLang="ko-KR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연금 외 수령 시 기타소득세</a:t>
            </a:r>
            <a:r>
              <a:rPr lang="en-US" altLang="ko-KR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(16.5%)</a:t>
            </a:r>
            <a:r>
              <a:rPr lang="ko-KR" altLang="en-US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로 과세됩니다</a:t>
            </a:r>
            <a:r>
              <a:rPr lang="en-US" altLang="ko-KR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. </a:t>
            </a:r>
          </a:p>
          <a:p>
            <a:r>
              <a:rPr lang="en-US" altLang="ko-KR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8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과세기준 및 과세방법은 향후 세법개정에 따라 변경될 수 있습니다</a:t>
            </a:r>
            <a:r>
              <a:rPr lang="en-US" altLang="ko-KR" sz="8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.</a:t>
            </a:r>
            <a:endParaRPr lang="ko-KR" altLang="en-US" sz="8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831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III. ETF </a:t>
            </a:r>
            <a:r>
              <a:rPr lang="ko-KR" altLang="en-US" sz="2400" dirty="0"/>
              <a:t>투자 시너지 극대화하기 </a:t>
            </a:r>
            <a:r>
              <a:rPr lang="en-US" altLang="ko-KR" sz="2400" dirty="0" smtClean="0"/>
              <a:t>– </a:t>
            </a:r>
            <a:r>
              <a:rPr lang="en-US" altLang="ko-KR" dirty="0" smtClean="0"/>
              <a:t>ISA</a:t>
            </a:r>
            <a:r>
              <a:rPr lang="ko-KR" altLang="en-US" dirty="0" smtClean="0"/>
              <a:t>계좌에서 효과적인 </a:t>
            </a:r>
            <a:r>
              <a:rPr lang="en-US" altLang="ko-KR" dirty="0" smtClean="0"/>
              <a:t>ETF </a:t>
            </a:r>
            <a:r>
              <a:rPr lang="ko-KR" altLang="en-US" dirty="0" smtClean="0"/>
              <a:t>투자 </a:t>
            </a:r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001381"/>
              </p:ext>
            </p:extLst>
          </p:nvPr>
        </p:nvGraphicFramePr>
        <p:xfrm>
          <a:off x="1705099" y="1345918"/>
          <a:ext cx="9649072" cy="4655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667">
                  <a:extLst>
                    <a:ext uri="{9D8B030D-6E8A-4147-A177-3AD203B41FA5}">
                      <a16:colId xmlns:a16="http://schemas.microsoft.com/office/drawing/2014/main" val="1040372840"/>
                    </a:ext>
                  </a:extLst>
                </a:gridCol>
                <a:gridCol w="8141405">
                  <a:extLst>
                    <a:ext uri="{9D8B030D-6E8A-4147-A177-3AD203B41FA5}">
                      <a16:colId xmlns:a16="http://schemas.microsoft.com/office/drawing/2014/main" val="299717619"/>
                    </a:ext>
                  </a:extLst>
                </a:gridCol>
              </a:tblGrid>
              <a:tr h="4198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구분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내용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7255095"/>
                  </a:ext>
                </a:extLst>
              </a:tr>
              <a:tr h="7725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가입자격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국내 거주자로서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 만 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세 이상인 자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또는 만 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세 이상 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세 미만인 자로서 직전 과세기간에 근로소득이 있는 자 </a:t>
                      </a:r>
                      <a:endParaRPr lang="en-US" altLang="ko-KR" sz="16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단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ko-KR" altLang="en-US" sz="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가입일 또는 </a:t>
                      </a:r>
                      <a:r>
                        <a:rPr lang="ko-KR" altLang="en-US" sz="800" dirty="0" err="1" smtClean="0">
                          <a:solidFill>
                            <a:schemeClr val="tx1"/>
                          </a:solidFill>
                        </a:rPr>
                        <a:t>연장일이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 속한 과세기간 직전 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개 과세기간 중 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</a:rPr>
                        <a:t>회 이상 금융소득종합과세대상자가 아닐 것</a:t>
                      </a: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796528"/>
                  </a:ext>
                </a:extLst>
              </a:tr>
              <a:tr h="22258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세제 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혜택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운용수익 일부 비과세 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FontTx/>
                        <a:buChar char="-"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투자기간 중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200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만원 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     (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단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총 급여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5,000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만원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종합소득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3,500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만원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미만은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400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만원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</a:br>
                      <a:endParaRPr lang="en-US" altLang="ko-K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비과세 한도 초과 운용수익 분리과세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FontTx/>
                        <a:buChar char="-"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분리과세 세율 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9.9% (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</a:rPr>
                        <a:t>지방소득세 포함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br>
                        <a:rPr lang="en-US" altLang="ko-KR" sz="1200" dirty="0" smtClean="0">
                          <a:solidFill>
                            <a:schemeClr val="tx1"/>
                          </a:solidFill>
                        </a:rPr>
                      </a:br>
                      <a:endParaRPr lang="en-US" altLang="ko-KR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계좌 내 손익 통산 </a:t>
                      </a: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ko-KR" altLang="en-US" sz="1200" baseline="0" dirty="0" smtClean="0">
                          <a:solidFill>
                            <a:schemeClr val="tx1"/>
                          </a:solidFill>
                        </a:rPr>
                        <a:t>여러 </a:t>
                      </a:r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</a:rPr>
                        <a:t>ETF </a:t>
                      </a:r>
                      <a:r>
                        <a:rPr lang="ko-KR" altLang="en-US" sz="1200" baseline="0" dirty="0" smtClean="0">
                          <a:solidFill>
                            <a:schemeClr val="tx1"/>
                          </a:solidFill>
                        </a:rPr>
                        <a:t>투자 시 이익과 손실 상계 후 과세 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1807220"/>
                  </a:ext>
                </a:extLst>
              </a:tr>
              <a:tr h="412283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err="1" smtClean="0">
                          <a:solidFill>
                            <a:schemeClr val="tx1"/>
                          </a:solidFill>
                        </a:rPr>
                        <a:t>납입한도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연간 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2,000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만원 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투자기간 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년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6110969"/>
                  </a:ext>
                </a:extLst>
              </a:tr>
              <a:tr h="41228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의무 가입기간 </a:t>
                      </a:r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년 이상 유지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 시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600" baseline="0" dirty="0" smtClean="0">
                          <a:solidFill>
                            <a:schemeClr val="tx1"/>
                          </a:solidFill>
                        </a:rPr>
                        <a:t>해지 가능 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1633555"/>
                  </a:ext>
                </a:extLst>
              </a:tr>
              <a:tr h="4122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투자제한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600" dirty="0" smtClean="0">
                          <a:solidFill>
                            <a:schemeClr val="tx1"/>
                          </a:solidFill>
                        </a:rPr>
                        <a:t>제한 없음 </a:t>
                      </a:r>
                      <a:endParaRPr lang="ko-KR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448230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89183" y="1345918"/>
            <a:ext cx="817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chemeClr val="tx2"/>
                </a:solidFill>
                <a:latin typeface="+mj-lt"/>
              </a:rPr>
              <a:t>ISA</a:t>
            </a:r>
            <a:endParaRPr lang="ko-KR" altLang="en-US" sz="32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724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참고</a:t>
            </a:r>
            <a:r>
              <a:rPr lang="en-US" altLang="ko-KR" dirty="0" smtClean="0"/>
              <a:t>] </a:t>
            </a:r>
            <a:r>
              <a:rPr lang="ko-KR" altLang="en-US" dirty="0" smtClean="0"/>
              <a:t>세제 혜택 </a:t>
            </a:r>
            <a:r>
              <a:rPr lang="ko-KR" altLang="en-US" dirty="0" err="1" smtClean="0"/>
              <a:t>계좌별</a:t>
            </a:r>
            <a:r>
              <a:rPr lang="ko-KR" altLang="en-US" dirty="0" smtClean="0"/>
              <a:t> 투자 가능한 </a:t>
            </a:r>
            <a:r>
              <a:rPr lang="en-US" altLang="ko-KR" dirty="0" smtClean="0"/>
              <a:t>ETF </a:t>
            </a:r>
            <a:endParaRPr lang="ko-KR" altLang="en-US" dirty="0"/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6C9A42AE-44AA-4AAA-BBC9-963BF1254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99590"/>
              </p:ext>
            </p:extLst>
          </p:nvPr>
        </p:nvGraphicFramePr>
        <p:xfrm>
          <a:off x="1345059" y="1269554"/>
          <a:ext cx="8856984" cy="4994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5053">
                  <a:extLst>
                    <a:ext uri="{9D8B030D-6E8A-4147-A177-3AD203B41FA5}">
                      <a16:colId xmlns:a16="http://schemas.microsoft.com/office/drawing/2014/main" val="156779235"/>
                    </a:ext>
                  </a:extLst>
                </a:gridCol>
                <a:gridCol w="2150147">
                  <a:extLst>
                    <a:ext uri="{9D8B030D-6E8A-4147-A177-3AD203B41FA5}">
                      <a16:colId xmlns:a16="http://schemas.microsoft.com/office/drawing/2014/main" val="1649161130"/>
                    </a:ext>
                  </a:extLst>
                </a:gridCol>
                <a:gridCol w="2047637">
                  <a:extLst>
                    <a:ext uri="{9D8B030D-6E8A-4147-A177-3AD203B41FA5}">
                      <a16:colId xmlns:a16="http://schemas.microsoft.com/office/drawing/2014/main" val="1240710610"/>
                    </a:ext>
                  </a:extLst>
                </a:gridCol>
                <a:gridCol w="2184147">
                  <a:extLst>
                    <a:ext uri="{9D8B030D-6E8A-4147-A177-3AD203B41FA5}">
                      <a16:colId xmlns:a16="http://schemas.microsoft.com/office/drawing/2014/main" val="4259587445"/>
                    </a:ext>
                  </a:extLst>
                </a:gridCol>
              </a:tblGrid>
              <a:tr h="42615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dirty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구분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ISA(</a:t>
                      </a:r>
                      <a:r>
                        <a:rPr lang="ko-KR" altLang="en-US" sz="1400" b="0" dirty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중개형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)</a:t>
                      </a:r>
                    </a:p>
                  </a:txBody>
                  <a:tcPr marL="7635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개인연금</a:t>
                      </a:r>
                      <a:endParaRPr lang="en-US" altLang="ko-KR" sz="1400" b="0" dirty="0">
                        <a:solidFill>
                          <a:schemeClr val="tx1"/>
                        </a:solidFill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</a:endParaRPr>
                    </a:p>
                  </a:txBody>
                  <a:tcPr marL="7635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dirty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퇴직연금</a:t>
                      </a:r>
                      <a:r>
                        <a:rPr lang="en-US" altLang="ko-KR" sz="1400" b="0" dirty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(DC/IRP)</a:t>
                      </a:r>
                      <a:endParaRPr lang="en-US" altLang="ko-KR" sz="1400" b="0" dirty="0">
                        <a:solidFill>
                          <a:schemeClr val="tx1"/>
                        </a:solidFill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7635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354812"/>
                  </a:ext>
                </a:extLst>
              </a:tr>
              <a:tr h="65265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투자가능 상품</a:t>
                      </a:r>
                      <a:endParaRPr lang="en-US" altLang="ko-KR" sz="1300" dirty="0">
                        <a:solidFill>
                          <a:schemeClr val="tx1"/>
                        </a:solidFill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ETF / </a:t>
                      </a: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펀드</a:t>
                      </a:r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/ </a:t>
                      </a: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주식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ETF / </a:t>
                      </a: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펀드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ETF / </a:t>
                      </a: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펀드</a:t>
                      </a:r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/ </a:t>
                      </a:r>
                      <a:r>
                        <a:rPr lang="ko-KR" altLang="en-US" sz="1300" dirty="0" err="1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예적금</a:t>
                      </a:r>
                      <a:endParaRPr lang="ko-KR" altLang="en-US" sz="1300" dirty="0">
                        <a:solidFill>
                          <a:schemeClr val="tx1"/>
                        </a:solidFill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837661"/>
                  </a:ext>
                </a:extLst>
              </a:tr>
              <a:tr h="65265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위험자산 투자한도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없음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없음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rgbClr val="E7280F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위험자산 최대 </a:t>
                      </a:r>
                      <a:r>
                        <a:rPr lang="en-US" altLang="ko-KR" sz="1300" dirty="0">
                          <a:solidFill>
                            <a:srgbClr val="E7280F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70%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030229"/>
                  </a:ext>
                </a:extLst>
              </a:tr>
              <a:tr h="65265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레버리지 </a:t>
                      </a:r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/ </a:t>
                      </a:r>
                      <a:r>
                        <a:rPr lang="ko-KR" altLang="en-US" sz="1300" dirty="0" err="1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인버스</a:t>
                      </a:r>
                      <a:endParaRPr lang="ko-KR" altLang="en-US" sz="1300" dirty="0">
                        <a:solidFill>
                          <a:schemeClr val="tx1"/>
                        </a:solidFill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가능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불가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불가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913631"/>
                  </a:ext>
                </a:extLst>
              </a:tr>
              <a:tr h="65265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선물 투자 </a:t>
                      </a:r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ETF</a:t>
                      </a:r>
                      <a:endParaRPr lang="ko-KR" altLang="en-US" sz="1300" dirty="0">
                        <a:solidFill>
                          <a:schemeClr val="tx1"/>
                        </a:solidFill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가능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가능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불가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232460"/>
                  </a:ext>
                </a:extLst>
              </a:tr>
              <a:tr h="65265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합성형 </a:t>
                      </a:r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ETF</a:t>
                      </a:r>
                      <a:endParaRPr lang="ko-KR" altLang="en-US" sz="1300" dirty="0">
                        <a:solidFill>
                          <a:schemeClr val="tx1"/>
                        </a:solidFill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가능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가능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가능</a:t>
                      </a:r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/>
                      </a:r>
                      <a:b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</a:br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(</a:t>
                      </a: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일부만</a:t>
                      </a:r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042038"/>
                  </a:ext>
                </a:extLst>
              </a:tr>
              <a:tr h="65265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 err="1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상장인프라</a:t>
                      </a: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 </a:t>
                      </a:r>
                      <a:r>
                        <a:rPr lang="en-US" altLang="ko-KR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/ </a:t>
                      </a: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리츠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가능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불가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가능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188164"/>
                  </a:ext>
                </a:extLst>
              </a:tr>
              <a:tr h="65265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매매수수료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3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dirty="0">
                          <a:solidFill>
                            <a:schemeClr val="tx1"/>
                          </a:solidFill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없음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4F7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E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1644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746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009491" y="3141762"/>
            <a:ext cx="10416688" cy="430887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/>
              <a:t>IV. </a:t>
            </a:r>
            <a:r>
              <a:rPr lang="ko-KR" altLang="en-US" sz="2800" dirty="0" smtClean="0"/>
              <a:t>주목할만한 </a:t>
            </a:r>
            <a:r>
              <a:rPr lang="en-US" altLang="ko-KR" sz="2800" dirty="0" smtClean="0"/>
              <a:t>ETF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1001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</a:t>
            </a:r>
            <a:r>
              <a:rPr lang="ko-KR" altLang="en-US" sz="2400" dirty="0" smtClean="0"/>
              <a:t>키워드 세 가지 </a:t>
            </a:r>
            <a:endParaRPr lang="ko-KR" altLang="en-US" sz="2400" dirty="0"/>
          </a:p>
        </p:txBody>
      </p:sp>
      <p:grpSp>
        <p:nvGrpSpPr>
          <p:cNvPr id="9" name="그룹 8"/>
          <p:cNvGrpSpPr/>
          <p:nvPr/>
        </p:nvGrpSpPr>
        <p:grpSpPr>
          <a:xfrm>
            <a:off x="1752422" y="2242853"/>
            <a:ext cx="8692286" cy="2375470"/>
            <a:chOff x="1946900" y="1053530"/>
            <a:chExt cx="5796794" cy="1584176"/>
          </a:xfrm>
        </p:grpSpPr>
        <p:sp>
          <p:nvSpPr>
            <p:cNvPr id="10" name="타원 9"/>
            <p:cNvSpPr/>
            <p:nvPr/>
          </p:nvSpPr>
          <p:spPr>
            <a:xfrm>
              <a:off x="1946900" y="1053530"/>
              <a:ext cx="1639360" cy="158417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 smtClean="0">
                  <a:latin typeface="+mn-ea"/>
                </a:rPr>
                <a:t>혁신 성장</a:t>
              </a:r>
              <a:endParaRPr lang="ko-KR" altLang="en-US" sz="3200" dirty="0">
                <a:latin typeface="+mn-ea"/>
              </a:endParaRPr>
            </a:p>
          </p:txBody>
        </p:sp>
        <p:sp>
          <p:nvSpPr>
            <p:cNvPr id="12" name="타원 11"/>
            <p:cNvSpPr/>
            <p:nvPr/>
          </p:nvSpPr>
          <p:spPr>
            <a:xfrm>
              <a:off x="4025617" y="1053530"/>
              <a:ext cx="1639360" cy="15841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 smtClean="0">
                  <a:latin typeface="+mn-ea"/>
                </a:rPr>
                <a:t>포스트 </a:t>
              </a:r>
              <a:endParaRPr lang="en-US" altLang="ko-KR" sz="3200" dirty="0" smtClean="0">
                <a:latin typeface="+mn-ea"/>
              </a:endParaRPr>
            </a:p>
            <a:p>
              <a:pPr algn="ctr"/>
              <a:r>
                <a:rPr lang="ko-KR" altLang="en-US" sz="3200" dirty="0" smtClean="0">
                  <a:latin typeface="+mn-ea"/>
                </a:rPr>
                <a:t>코로나</a:t>
              </a:r>
              <a:endParaRPr lang="ko-KR" altLang="en-US" sz="3200" dirty="0">
                <a:latin typeface="+mn-ea"/>
              </a:endParaRPr>
            </a:p>
          </p:txBody>
        </p:sp>
        <p:sp>
          <p:nvSpPr>
            <p:cNvPr id="13" name="타원 12"/>
            <p:cNvSpPr/>
            <p:nvPr/>
          </p:nvSpPr>
          <p:spPr>
            <a:xfrm>
              <a:off x="6104334" y="1053530"/>
              <a:ext cx="1639360" cy="158417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rtlCol="0" anchor="ctr"/>
            <a:lstStyle/>
            <a:p>
              <a:pPr algn="ctr"/>
              <a:r>
                <a:rPr lang="ko-KR" altLang="en-US" sz="3200" dirty="0" smtClean="0">
                  <a:solidFill>
                    <a:schemeClr val="bg1"/>
                  </a:solidFill>
                  <a:latin typeface="+mn-ea"/>
                </a:rPr>
                <a:t>인플레이션</a:t>
              </a:r>
              <a:endParaRPr lang="ko-KR" altLang="en-US" sz="3200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702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ko-KR" altLang="en-US" sz="2400" dirty="0" err="1" smtClean="0"/>
              <a:t>주요지수</a:t>
            </a:r>
            <a:r>
              <a:rPr lang="ko-KR" altLang="en-US" sz="2400" dirty="0" smtClean="0"/>
              <a:t> 수익률</a:t>
            </a:r>
            <a:endParaRPr lang="ko-KR" alt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86287" y="5844315"/>
            <a:ext cx="4756293" cy="75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 i="0" kern="1200">
                <a:solidFill>
                  <a:srgbClr val="F58220"/>
                </a:solidFill>
                <a:latin typeface="KoPub돋움체_Pro Bold" pitchFamily="18" charset="-127"/>
                <a:ea typeface="KoPub돋움체_Pro Bold" pitchFamily="18" charset="-127"/>
                <a:cs typeface="KoPub돋움체_Pro Bold" pitchFamily="18" charset="-127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자료</a:t>
            </a:r>
            <a:r>
              <a:rPr lang="en-US" altLang="ko-KR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Bloomberg, </a:t>
            </a:r>
            <a:r>
              <a:rPr lang="ko-KR" altLang="en-US" sz="1400" dirty="0" err="1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미래에셋자산운용</a:t>
            </a:r>
            <a:r>
              <a:rPr lang="ko-KR" altLang="en-US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endParaRPr lang="en-US" altLang="ko-KR" sz="1400" dirty="0" smtClean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기간 </a:t>
            </a:r>
            <a:r>
              <a:rPr lang="en-US" altLang="ko-KR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2020.01.01 ~ 2022.04.15</a:t>
            </a:r>
          </a:p>
          <a:p>
            <a:endParaRPr lang="en-US" altLang="ko-KR" sz="1400" dirty="0" smtClean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/>
          </p:nvPr>
        </p:nvGraphicFramePr>
        <p:xfrm>
          <a:off x="5935676" y="1146072"/>
          <a:ext cx="4791223" cy="4698245"/>
        </p:xfrm>
        <a:graphic>
          <a:graphicData uri="http://schemas.openxmlformats.org/drawingml/2006/table">
            <a:tbl>
              <a:tblPr/>
              <a:tblGrid>
                <a:gridCol w="1163470">
                  <a:extLst>
                    <a:ext uri="{9D8B030D-6E8A-4147-A177-3AD203B41FA5}">
                      <a16:colId xmlns:a16="http://schemas.microsoft.com/office/drawing/2014/main" val="2839009998"/>
                    </a:ext>
                  </a:extLst>
                </a:gridCol>
                <a:gridCol w="1209251">
                  <a:extLst>
                    <a:ext uri="{9D8B030D-6E8A-4147-A177-3AD203B41FA5}">
                      <a16:colId xmlns:a16="http://schemas.microsoft.com/office/drawing/2014/main" val="226008955"/>
                    </a:ext>
                  </a:extLst>
                </a:gridCol>
                <a:gridCol w="1209251">
                  <a:extLst>
                    <a:ext uri="{9D8B030D-6E8A-4147-A177-3AD203B41FA5}">
                      <a16:colId xmlns:a16="http://schemas.microsoft.com/office/drawing/2014/main" val="2889783639"/>
                    </a:ext>
                  </a:extLst>
                </a:gridCol>
                <a:gridCol w="1209251">
                  <a:extLst>
                    <a:ext uri="{9D8B030D-6E8A-4147-A177-3AD203B41FA5}">
                      <a16:colId xmlns:a16="http://schemas.microsoft.com/office/drawing/2014/main" val="1114196599"/>
                    </a:ext>
                  </a:extLst>
                </a:gridCol>
              </a:tblGrid>
              <a:tr h="9396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2020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년 </a:t>
                      </a:r>
                      <a:endParaRPr lang="en-US" altLang="ko-KR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fontAlgn="ctr"/>
                      <a:r>
                        <a:rPr lang="ko-KR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수익률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2021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년 </a:t>
                      </a:r>
                      <a:endParaRPr lang="en-US" altLang="ko-KR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fontAlgn="ctr"/>
                      <a:r>
                        <a:rPr lang="ko-KR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수익률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2022</a:t>
                      </a:r>
                      <a:r>
                        <a:rPr lang="ko-KR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년</a:t>
                      </a:r>
                      <a:endParaRPr lang="en-US" altLang="ko-KR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  <a:p>
                      <a:pPr algn="ctr" fontAlgn="ctr"/>
                      <a:r>
                        <a:rPr lang="ko-KR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수익률</a:t>
                      </a:r>
                      <a:endParaRPr lang="ko-KR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994109"/>
                  </a:ext>
                </a:extLst>
              </a:tr>
              <a:tr h="9396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KOSPI</a:t>
                      </a: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30.8%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3.6%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-9.5%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391527"/>
                  </a:ext>
                </a:extLst>
              </a:tr>
              <a:tr h="9396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S&amp;P500</a:t>
                      </a: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16.6%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26.9%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-7.8%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1276425"/>
                  </a:ext>
                </a:extLst>
              </a:tr>
              <a:tr h="9396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NASDAQ</a:t>
                      </a: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44.1%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21.4%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-14.7%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746220"/>
                  </a:ext>
                </a:extLst>
              </a:tr>
              <a:tr h="9396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CSI</a:t>
                      </a:r>
                      <a:r>
                        <a:rPr lang="en-US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300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27.7%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-5.2%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-15.2%</a:t>
                      </a:r>
                      <a:endParaRPr lang="en-US" altLang="ko-KR" sz="20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487" marR="9487" marT="94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580732"/>
                  </a:ext>
                </a:extLst>
              </a:tr>
            </a:tbl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5935676" y="5844315"/>
            <a:ext cx="4842431" cy="753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 i="0" kern="1200">
                <a:solidFill>
                  <a:srgbClr val="F58220"/>
                </a:solidFill>
                <a:latin typeface="KoPub돋움체_Pro Bold" pitchFamily="18" charset="-127"/>
                <a:ea typeface="KoPub돋움체_Pro Bold" pitchFamily="18" charset="-127"/>
                <a:cs typeface="KoPub돋움체_Pro Bold" pitchFamily="18" charset="-127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자료</a:t>
            </a:r>
            <a:r>
              <a:rPr lang="en-US" altLang="ko-KR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Bloomberg, </a:t>
            </a:r>
            <a:r>
              <a:rPr lang="ko-KR" altLang="en-US" sz="1400" dirty="0" err="1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미래에셋자산운용</a:t>
            </a:r>
            <a:r>
              <a:rPr lang="ko-KR" altLang="en-US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endParaRPr lang="en-US" altLang="ko-KR" sz="1400" dirty="0" smtClean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en-US" altLang="ko-KR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2022</a:t>
            </a:r>
            <a:r>
              <a:rPr lang="ko-KR" altLang="en-US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수익률 </a:t>
            </a:r>
            <a:r>
              <a:rPr lang="en-US" altLang="ko-KR" sz="1400" dirty="0" smtClean="0">
                <a:solidFill>
                  <a:schemeClr val="tx1"/>
                </a:solidFill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2022.01.01 ~ 2022.04.15</a:t>
            </a:r>
          </a:p>
          <a:p>
            <a:endParaRPr lang="en-US" altLang="ko-KR" sz="1400" dirty="0" smtClean="0">
              <a:solidFill>
                <a:schemeClr val="tx1"/>
              </a:solidFill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graphicFrame>
        <p:nvGraphicFramePr>
          <p:cNvPr id="11" name="차트 10"/>
          <p:cNvGraphicFramePr>
            <a:graphicFrameLocks/>
          </p:cNvGraphicFramePr>
          <p:nvPr>
            <p:extLst/>
          </p:nvPr>
        </p:nvGraphicFramePr>
        <p:xfrm>
          <a:off x="1009592" y="1015807"/>
          <a:ext cx="4632988" cy="4828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12144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smtClean="0"/>
              <a:t>테마 투자란</a:t>
            </a:r>
            <a:r>
              <a:rPr lang="en-US" altLang="ko-KR" dirty="0" smtClean="0"/>
              <a:t>? </a:t>
            </a:r>
            <a:br>
              <a:rPr lang="en-US" altLang="ko-KR" dirty="0" smtClean="0"/>
            </a:br>
            <a:r>
              <a:rPr lang="en-US" altLang="ko-KR" dirty="0" smtClean="0"/>
              <a:t>:</a:t>
            </a:r>
            <a:r>
              <a:rPr lang="ko-KR" altLang="en-US" dirty="0" smtClean="0"/>
              <a:t>단순한 유행이나 일시적인 트렌드가 아닌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년 이상 지속되는 메가 트렌드로 사회에 일어나는 거대한 구조적 변화를 의미 </a:t>
            </a:r>
            <a:endParaRPr lang="en-US" altLang="ko-KR" dirty="0" smtClean="0"/>
          </a:p>
          <a:p>
            <a:r>
              <a:rPr lang="ko-KR" altLang="en-US" dirty="0" smtClean="0"/>
              <a:t>경기 순환적 테마 </a:t>
            </a:r>
            <a:r>
              <a:rPr lang="en-US" altLang="ko-KR" dirty="0" smtClean="0"/>
              <a:t>vs </a:t>
            </a:r>
            <a:r>
              <a:rPr lang="ko-KR" altLang="en-US" dirty="0" smtClean="0"/>
              <a:t>구조적 혁신 성장 테마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- </a:t>
            </a:r>
            <a:r>
              <a:rPr lang="ko-KR" altLang="en-US" dirty="0"/>
              <a:t>경기순환적 테마는 사이클에 따라 좌우되며 평균으로 회귀하는 </a:t>
            </a:r>
            <a:r>
              <a:rPr lang="ko-KR" altLang="en-US" dirty="0" smtClean="0"/>
              <a:t>경향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- </a:t>
            </a:r>
            <a:r>
              <a:rPr lang="ko-KR" altLang="en-US" dirty="0" smtClean="0"/>
              <a:t>구조적 </a:t>
            </a:r>
            <a:r>
              <a:rPr lang="ko-KR" altLang="en-US" dirty="0"/>
              <a:t>테마는 시장</a:t>
            </a:r>
            <a:r>
              <a:rPr lang="en-US" altLang="ko-KR" dirty="0"/>
              <a:t>/</a:t>
            </a:r>
            <a:r>
              <a:rPr lang="ko-KR" altLang="en-US" dirty="0"/>
              <a:t>소비 패러다임 변화를 이끌 수 있는 힘을 가진 테마로 시간이 지나면서 영향력이 꾸준히 증가 추세</a:t>
            </a:r>
          </a:p>
          <a:p>
            <a:endParaRPr lang="en-US" altLang="ko-KR" dirty="0" smtClean="0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 smtClean="0"/>
              <a:t>혁신 성장 테마 </a:t>
            </a:r>
            <a:endParaRPr lang="ko-KR" alt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591018" y="6172505"/>
            <a:ext cx="1156293" cy="2509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Global X</a:t>
            </a:r>
            <a:endParaRPr lang="en-US" altLang="ko-KR" sz="9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pic>
        <p:nvPicPr>
          <p:cNvPr id="53" name="Picture 2" descr="The Difference between Cyclical and Structural Themes – Global X ETFs">
            <a:extLst>
              <a:ext uri="{FF2B5EF4-FFF2-40B4-BE49-F238E27FC236}">
                <a16:creationId xmlns:a16="http://schemas.microsoft.com/office/drawing/2014/main" id="{5E34232E-C755-498B-A8A0-A6374EA4B2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38" b="6598"/>
          <a:stretch/>
        </p:blipFill>
        <p:spPr bwMode="auto">
          <a:xfrm>
            <a:off x="1720339" y="2523895"/>
            <a:ext cx="8756452" cy="380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138457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1687563" y="1401171"/>
            <a:ext cx="8820049" cy="4823023"/>
            <a:chOff x="487788" y="1016245"/>
            <a:chExt cx="8820049" cy="5063872"/>
          </a:xfrm>
        </p:grpSpPr>
        <p:pic>
          <p:nvPicPr>
            <p:cNvPr id="26" name="Picture 2" descr="https://cdn.globalxetfs.com/content/files/6.png">
              <a:extLst>
                <a:ext uri="{FF2B5EF4-FFF2-40B4-BE49-F238E27FC236}">
                  <a16:creationId xmlns:a16="http://schemas.microsoft.com/office/drawing/2014/main" id="{1147B3F6-57AC-404D-8519-2D8BAF6B68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705" y="1016245"/>
              <a:ext cx="8807132" cy="4800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8BE70A-309D-46F2-94B2-12855FF16FDA}"/>
                </a:ext>
              </a:extLst>
            </p:cNvPr>
            <p:cNvSpPr txBox="1"/>
            <p:nvPr/>
          </p:nvSpPr>
          <p:spPr>
            <a:xfrm>
              <a:off x="1624213" y="3015676"/>
              <a:ext cx="150032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400" dirty="0">
                  <a:latin typeface="+mj-ea"/>
                  <a:ea typeface="+mj-ea"/>
                </a:rPr>
                <a:t>자율주행 </a:t>
              </a:r>
              <a:r>
                <a:rPr lang="en-US" altLang="ko-KR" sz="1400" dirty="0">
                  <a:latin typeface="+mj-ea"/>
                  <a:ea typeface="+mj-ea"/>
                </a:rPr>
                <a:t>&amp; </a:t>
              </a:r>
              <a:r>
                <a:rPr lang="ko-KR" altLang="en-US" sz="1400" dirty="0">
                  <a:latin typeface="+mj-ea"/>
                  <a:ea typeface="+mj-ea"/>
                </a:rPr>
                <a:t>전기차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AE63F87-A11A-422B-8431-6CDC26844683}"/>
                </a:ext>
              </a:extLst>
            </p:cNvPr>
            <p:cNvSpPr txBox="1"/>
            <p:nvPr/>
          </p:nvSpPr>
          <p:spPr>
            <a:xfrm>
              <a:off x="1383950" y="4635253"/>
              <a:ext cx="97267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00" dirty="0">
                  <a:latin typeface="+mj-ea"/>
                  <a:ea typeface="+mj-ea"/>
                </a:rPr>
                <a:t>자율주행 </a:t>
              </a:r>
              <a:endParaRPr lang="en-US" altLang="ko-KR" sz="1000" dirty="0">
                <a:latin typeface="+mj-ea"/>
                <a:ea typeface="+mj-ea"/>
              </a:endParaRPr>
            </a:p>
            <a:p>
              <a:pPr algn="ctr"/>
              <a:r>
                <a:rPr lang="en-US" altLang="ko-KR" sz="1000" dirty="0">
                  <a:latin typeface="+mj-ea"/>
                  <a:ea typeface="+mj-ea"/>
                </a:rPr>
                <a:t>&amp; </a:t>
              </a:r>
              <a:r>
                <a:rPr lang="ko-KR" altLang="en-US" sz="1000" dirty="0">
                  <a:latin typeface="+mj-ea"/>
                  <a:ea typeface="+mj-ea"/>
                </a:rPr>
                <a:t>전기차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AFA357-E693-4511-BD9D-DA0A93D1E7C7}"/>
                </a:ext>
              </a:extLst>
            </p:cNvPr>
            <p:cNvSpPr txBox="1"/>
            <p:nvPr/>
          </p:nvSpPr>
          <p:spPr>
            <a:xfrm>
              <a:off x="2189906" y="4589087"/>
              <a:ext cx="71761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000" dirty="0">
                  <a:latin typeface="+mj-ea"/>
                  <a:ea typeface="+mj-ea"/>
                </a:rPr>
                <a:t>유전공학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9B65B67-B55A-4BC8-BC20-2BB9CE0D5FDA}"/>
                </a:ext>
              </a:extLst>
            </p:cNvPr>
            <p:cNvSpPr txBox="1"/>
            <p:nvPr/>
          </p:nvSpPr>
          <p:spPr>
            <a:xfrm>
              <a:off x="2189906" y="4236347"/>
              <a:ext cx="1143261" cy="3240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000" dirty="0">
                  <a:latin typeface="+mj-ea"/>
                  <a:ea typeface="+mj-ea"/>
                </a:rPr>
                <a:t>리튬 및 </a:t>
              </a:r>
              <a:r>
                <a:rPr lang="en-US" altLang="ko-KR" sz="1000" dirty="0">
                  <a:latin typeface="+mj-ea"/>
                  <a:ea typeface="+mj-ea"/>
                </a:rPr>
                <a:t>2</a:t>
              </a:r>
              <a:r>
                <a:rPr lang="ko-KR" altLang="en-US" sz="1000" dirty="0" err="1">
                  <a:latin typeface="+mj-ea"/>
                  <a:ea typeface="+mj-ea"/>
                </a:rPr>
                <a:t>차전지</a:t>
              </a:r>
              <a:endParaRPr lang="ko-KR" altLang="en-US" sz="1000" dirty="0">
                <a:latin typeface="+mj-ea"/>
                <a:ea typeface="+mj-ea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B4B168-7D80-44AA-83AE-94A2F1613B3D}"/>
                </a:ext>
              </a:extLst>
            </p:cNvPr>
            <p:cNvSpPr txBox="1"/>
            <p:nvPr/>
          </p:nvSpPr>
          <p:spPr>
            <a:xfrm>
              <a:off x="3658845" y="4152126"/>
              <a:ext cx="77779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err="1">
                  <a:latin typeface="+mj-ea"/>
                  <a:ea typeface="+mj-ea"/>
                </a:rPr>
                <a:t>로봇자동화</a:t>
              </a:r>
              <a:endParaRPr lang="ko-KR" altLang="en-US" sz="1000" dirty="0">
                <a:latin typeface="+mj-ea"/>
                <a:ea typeface="+mj-ea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3906D16-1BC6-44BF-AD60-4CAC3D1AB747}"/>
                </a:ext>
              </a:extLst>
            </p:cNvPr>
            <p:cNvSpPr txBox="1"/>
            <p:nvPr/>
          </p:nvSpPr>
          <p:spPr>
            <a:xfrm>
              <a:off x="3124540" y="4423090"/>
              <a:ext cx="77779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000" dirty="0">
                  <a:latin typeface="+mj-ea"/>
                  <a:ea typeface="+mj-ea"/>
                </a:rPr>
                <a:t>의료용 대마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B4B44B3-CA98-4059-9F05-A30873ED20D7}"/>
                </a:ext>
              </a:extLst>
            </p:cNvPr>
            <p:cNvSpPr txBox="1"/>
            <p:nvPr/>
          </p:nvSpPr>
          <p:spPr>
            <a:xfrm>
              <a:off x="3544518" y="5205978"/>
              <a:ext cx="17842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latin typeface="+mj-ea"/>
                  <a:ea typeface="+mj-ea"/>
                </a:rPr>
                <a:t>(</a:t>
              </a:r>
              <a:r>
                <a:rPr lang="ko-KR" altLang="en-US" sz="1000" dirty="0">
                  <a:latin typeface="+mj-ea"/>
                  <a:ea typeface="+mj-ea"/>
                </a:rPr>
                <a:t>원격의료 및 디지털 헬스케어</a:t>
              </a:r>
              <a:r>
                <a:rPr lang="en-US" altLang="ko-KR" sz="1000" dirty="0">
                  <a:latin typeface="+mj-ea"/>
                  <a:ea typeface="+mj-ea"/>
                </a:rPr>
                <a:t>)</a:t>
              </a:r>
              <a:endParaRPr lang="ko-KR" altLang="en-US" sz="1000" dirty="0">
                <a:latin typeface="+mj-ea"/>
                <a:ea typeface="+mj-ea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903050-C927-4A02-9C1B-A438EB8C79B2}"/>
                </a:ext>
              </a:extLst>
            </p:cNvPr>
            <p:cNvSpPr txBox="1"/>
            <p:nvPr/>
          </p:nvSpPr>
          <p:spPr>
            <a:xfrm>
              <a:off x="5669008" y="4931479"/>
              <a:ext cx="17842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latin typeface="+mj-ea"/>
                  <a:ea typeface="+mj-ea"/>
                </a:rPr>
                <a:t>(</a:t>
              </a:r>
              <a:r>
                <a:rPr lang="ko-KR" altLang="en-US" sz="1000" dirty="0">
                  <a:latin typeface="+mj-ea"/>
                  <a:ea typeface="+mj-ea"/>
                </a:rPr>
                <a:t>미국 인프라</a:t>
              </a:r>
              <a:r>
                <a:rPr lang="en-US" altLang="ko-KR" sz="1000" dirty="0">
                  <a:latin typeface="+mj-ea"/>
                  <a:ea typeface="+mj-ea"/>
                </a:rPr>
                <a:t>)</a:t>
              </a:r>
              <a:endParaRPr lang="ko-KR" altLang="en-US" sz="1000" dirty="0">
                <a:latin typeface="+mj-ea"/>
                <a:ea typeface="+mj-ea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F4C1E27-9DD8-4F7F-8B79-0937640FF182}"/>
                </a:ext>
              </a:extLst>
            </p:cNvPr>
            <p:cNvSpPr txBox="1"/>
            <p:nvPr/>
          </p:nvSpPr>
          <p:spPr>
            <a:xfrm>
              <a:off x="5634048" y="4508887"/>
              <a:ext cx="17842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>
                  <a:latin typeface="+mj-ea"/>
                  <a:ea typeface="+mj-ea"/>
                </a:rPr>
                <a:t>(</a:t>
              </a:r>
              <a:r>
                <a:rPr lang="ko-KR" altLang="en-US" sz="1000" dirty="0">
                  <a:latin typeface="+mj-ea"/>
                  <a:ea typeface="+mj-ea"/>
                </a:rPr>
                <a:t>고령화</a:t>
              </a:r>
              <a:r>
                <a:rPr lang="en-US" altLang="ko-KR" sz="1000" dirty="0">
                  <a:latin typeface="+mj-ea"/>
                  <a:ea typeface="+mj-ea"/>
                </a:rPr>
                <a:t>)</a:t>
              </a:r>
              <a:endParaRPr lang="ko-KR" altLang="en-US" sz="1000" dirty="0">
                <a:latin typeface="+mj-ea"/>
                <a:ea typeface="+mj-ea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067BF0B-85B7-45EB-8672-50DED16480C8}"/>
                </a:ext>
              </a:extLst>
            </p:cNvPr>
            <p:cNvSpPr txBox="1"/>
            <p:nvPr/>
          </p:nvSpPr>
          <p:spPr>
            <a:xfrm>
              <a:off x="5944604" y="4113236"/>
              <a:ext cx="17842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>
                  <a:latin typeface="+mj-ea"/>
                  <a:ea typeface="+mj-ea"/>
                </a:rPr>
                <a:t>(</a:t>
              </a:r>
              <a:r>
                <a:rPr lang="ko-KR" altLang="en-US" sz="1000" dirty="0">
                  <a:latin typeface="+mj-ea"/>
                  <a:ea typeface="+mj-ea"/>
                </a:rPr>
                <a:t>사이버보안</a:t>
              </a:r>
              <a:r>
                <a:rPr lang="en-US" altLang="ko-KR" sz="1000" dirty="0">
                  <a:latin typeface="+mj-ea"/>
                  <a:ea typeface="+mj-ea"/>
                </a:rPr>
                <a:t>)</a:t>
              </a:r>
              <a:endParaRPr lang="ko-KR" altLang="en-US" sz="1000" dirty="0">
                <a:latin typeface="+mj-ea"/>
                <a:ea typeface="+mj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6E7149-A34E-474B-BC38-9085D13E749D}"/>
                </a:ext>
              </a:extLst>
            </p:cNvPr>
            <p:cNvSpPr txBox="1"/>
            <p:nvPr/>
          </p:nvSpPr>
          <p:spPr>
            <a:xfrm>
              <a:off x="4248048" y="3169564"/>
              <a:ext cx="17842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latin typeface="+mj-ea"/>
                  <a:ea typeface="+mj-ea"/>
                </a:rPr>
                <a:t>(</a:t>
              </a:r>
              <a:r>
                <a:rPr lang="ko-KR" altLang="en-US" sz="1000" dirty="0">
                  <a:latin typeface="+mj-ea"/>
                  <a:ea typeface="+mj-ea"/>
                </a:rPr>
                <a:t>게임 </a:t>
              </a:r>
              <a:r>
                <a:rPr lang="en-US" altLang="ko-KR" sz="1000" dirty="0">
                  <a:latin typeface="+mj-ea"/>
                  <a:ea typeface="+mj-ea"/>
                </a:rPr>
                <a:t>&amp; E</a:t>
              </a:r>
              <a:r>
                <a:rPr lang="ko-KR" altLang="en-US" sz="1000" dirty="0">
                  <a:latin typeface="+mj-ea"/>
                  <a:ea typeface="+mj-ea"/>
                </a:rPr>
                <a:t>스포츠</a:t>
              </a:r>
              <a:r>
                <a:rPr lang="en-US" altLang="ko-KR" sz="1000" dirty="0">
                  <a:latin typeface="+mj-ea"/>
                  <a:ea typeface="+mj-ea"/>
                </a:rPr>
                <a:t>)</a:t>
              </a:r>
              <a:endParaRPr lang="ko-KR" altLang="en-US" sz="1000" dirty="0">
                <a:latin typeface="+mj-ea"/>
                <a:ea typeface="+mj-ea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337BEC8-7180-4634-84AB-017B9D1E0521}"/>
                </a:ext>
              </a:extLst>
            </p:cNvPr>
            <p:cNvSpPr txBox="1"/>
            <p:nvPr/>
          </p:nvSpPr>
          <p:spPr>
            <a:xfrm>
              <a:off x="5607252" y="2187002"/>
              <a:ext cx="67470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latin typeface="+mj-ea"/>
                  <a:ea typeface="+mj-ea"/>
                </a:rPr>
                <a:t>MZ</a:t>
              </a:r>
              <a:r>
                <a:rPr lang="ko-KR" altLang="en-US" sz="1000" dirty="0">
                  <a:latin typeface="+mj-ea"/>
                  <a:ea typeface="+mj-ea"/>
                </a:rPr>
                <a:t>세대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984A31F-3B66-4DAE-8708-DF6F6BDDB37C}"/>
                </a:ext>
              </a:extLst>
            </p:cNvPr>
            <p:cNvSpPr txBox="1"/>
            <p:nvPr/>
          </p:nvSpPr>
          <p:spPr>
            <a:xfrm>
              <a:off x="508146" y="5517219"/>
              <a:ext cx="936000" cy="253916"/>
            </a:xfrm>
            <a:prstGeom prst="rect">
              <a:avLst/>
            </a:prstGeom>
            <a:solidFill>
              <a:srgbClr val="0D2D4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00" dirty="0">
                  <a:solidFill>
                    <a:schemeClr val="bg1"/>
                  </a:solidFill>
                  <a:latin typeface="+mj-ea"/>
                  <a:ea typeface="+mj-ea"/>
                </a:rPr>
                <a:t>도입</a:t>
              </a:r>
              <a:r>
                <a:rPr lang="ko-KR" altLang="en-US" sz="1050" dirty="0">
                  <a:solidFill>
                    <a:schemeClr val="bg1"/>
                  </a:solidFill>
                  <a:latin typeface="+mj-ea"/>
                  <a:ea typeface="+mj-ea"/>
                </a:rPr>
                <a:t> 단계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B0D35AD-6A60-4B69-89C3-81E3BAED7B21}"/>
                </a:ext>
              </a:extLst>
            </p:cNvPr>
            <p:cNvSpPr txBox="1"/>
            <p:nvPr/>
          </p:nvSpPr>
          <p:spPr>
            <a:xfrm>
              <a:off x="1513243" y="5504593"/>
              <a:ext cx="1482571" cy="261610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>
                  <a:latin typeface="+mj-ea"/>
                  <a:ea typeface="+mj-ea"/>
                </a:rPr>
                <a:t>혁신가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B17A6D0-A00B-417A-AF4A-C6CD4E431A82}"/>
                </a:ext>
              </a:extLst>
            </p:cNvPr>
            <p:cNvSpPr txBox="1"/>
            <p:nvPr/>
          </p:nvSpPr>
          <p:spPr>
            <a:xfrm>
              <a:off x="509659" y="5826201"/>
              <a:ext cx="936000" cy="253916"/>
            </a:xfrm>
            <a:prstGeom prst="rect">
              <a:avLst/>
            </a:prstGeom>
            <a:solidFill>
              <a:srgbClr val="0D2D4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00" dirty="0">
                  <a:solidFill>
                    <a:schemeClr val="bg1"/>
                  </a:solidFill>
                  <a:latin typeface="+mj-ea"/>
                  <a:ea typeface="+mj-ea"/>
                </a:rPr>
                <a:t>성장률 속도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B8D3F58-DE8D-4C4A-9F75-4B33F93948E8}"/>
                </a:ext>
              </a:extLst>
            </p:cNvPr>
            <p:cNvSpPr txBox="1"/>
            <p:nvPr/>
          </p:nvSpPr>
          <p:spPr>
            <a:xfrm>
              <a:off x="3037323" y="5504593"/>
              <a:ext cx="1482571" cy="261610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>
                  <a:latin typeface="+mj-ea"/>
                  <a:ea typeface="+mj-ea"/>
                </a:rPr>
                <a:t>얼리 </a:t>
              </a:r>
              <a:r>
                <a:rPr lang="ko-KR" altLang="en-US" sz="1100" dirty="0" err="1">
                  <a:latin typeface="+mj-ea"/>
                  <a:ea typeface="+mj-ea"/>
                </a:rPr>
                <a:t>어답터</a:t>
              </a:r>
              <a:endParaRPr lang="ko-KR" altLang="en-US" sz="1100" dirty="0">
                <a:latin typeface="+mj-ea"/>
                <a:ea typeface="+mj-ea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9B9D473-8A0A-4620-BF1D-1CC0A414C04D}"/>
                </a:ext>
              </a:extLst>
            </p:cNvPr>
            <p:cNvSpPr txBox="1"/>
            <p:nvPr/>
          </p:nvSpPr>
          <p:spPr>
            <a:xfrm>
              <a:off x="4587478" y="5506828"/>
              <a:ext cx="1482571" cy="253916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50" dirty="0">
                  <a:latin typeface="+mj-ea"/>
                  <a:ea typeface="+mj-ea"/>
                </a:rPr>
                <a:t>이른 다수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521B83-496B-461F-B637-0B76185F46AD}"/>
                </a:ext>
              </a:extLst>
            </p:cNvPr>
            <p:cNvSpPr txBox="1"/>
            <p:nvPr/>
          </p:nvSpPr>
          <p:spPr>
            <a:xfrm>
              <a:off x="6128755" y="5509063"/>
              <a:ext cx="1482571" cy="253916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50" dirty="0">
                  <a:latin typeface="+mj-ea"/>
                  <a:ea typeface="+mj-ea"/>
                </a:rPr>
                <a:t>늦은 다수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B10A4B4-4FFB-4D84-9374-0C6E9806627B}"/>
                </a:ext>
              </a:extLst>
            </p:cNvPr>
            <p:cNvSpPr txBox="1"/>
            <p:nvPr/>
          </p:nvSpPr>
          <p:spPr>
            <a:xfrm>
              <a:off x="7670032" y="5511298"/>
              <a:ext cx="1482571" cy="253916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50" dirty="0">
                  <a:latin typeface="+mj-ea"/>
                  <a:ea typeface="+mj-ea"/>
                </a:rPr>
                <a:t>뒤쳐진 그룹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562EAA-4743-45E6-8EE1-E0F8C2CBA37E}"/>
                </a:ext>
              </a:extLst>
            </p:cNvPr>
            <p:cNvSpPr txBox="1"/>
            <p:nvPr/>
          </p:nvSpPr>
          <p:spPr>
            <a:xfrm>
              <a:off x="1513243" y="5798973"/>
              <a:ext cx="1482571" cy="261610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>
                  <a:latin typeface="+mj-ea"/>
                  <a:ea typeface="+mj-ea"/>
                </a:rPr>
                <a:t>점진적 증가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D848C13-9A94-4D49-B1F7-0973E189772A}"/>
                </a:ext>
              </a:extLst>
            </p:cNvPr>
            <p:cNvSpPr txBox="1"/>
            <p:nvPr/>
          </p:nvSpPr>
          <p:spPr>
            <a:xfrm>
              <a:off x="3037323" y="5798973"/>
              <a:ext cx="1482571" cy="261610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 err="1">
                  <a:latin typeface="+mj-ea"/>
                  <a:ea typeface="+mj-ea"/>
                </a:rPr>
                <a:t>가팔라짐</a:t>
              </a:r>
              <a:endParaRPr lang="ko-KR" altLang="en-US" sz="1100" dirty="0">
                <a:latin typeface="+mj-ea"/>
                <a:ea typeface="+mj-ea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4A6D2F2-F1AC-4172-B04D-8680D3E7E1F8}"/>
                </a:ext>
              </a:extLst>
            </p:cNvPr>
            <p:cNvSpPr txBox="1"/>
            <p:nvPr/>
          </p:nvSpPr>
          <p:spPr>
            <a:xfrm>
              <a:off x="4587478" y="5801208"/>
              <a:ext cx="1482571" cy="253916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50" dirty="0">
                  <a:latin typeface="+mj-ea"/>
                  <a:ea typeface="+mj-ea"/>
                </a:rPr>
                <a:t>유지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F20336A-01D6-44FC-B022-E047032ECABE}"/>
                </a:ext>
              </a:extLst>
            </p:cNvPr>
            <p:cNvSpPr txBox="1"/>
            <p:nvPr/>
          </p:nvSpPr>
          <p:spPr>
            <a:xfrm>
              <a:off x="6128755" y="5803443"/>
              <a:ext cx="1482571" cy="253916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50" dirty="0">
                  <a:latin typeface="+mj-ea"/>
                  <a:ea typeface="+mj-ea"/>
                </a:rPr>
                <a:t>감소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7A2F4DA-D7F1-451F-B553-063A40E2147E}"/>
                </a:ext>
              </a:extLst>
            </p:cNvPr>
            <p:cNvSpPr txBox="1"/>
            <p:nvPr/>
          </p:nvSpPr>
          <p:spPr>
            <a:xfrm>
              <a:off x="7678910" y="5805678"/>
              <a:ext cx="1482571" cy="253916"/>
            </a:xfrm>
            <a:prstGeom prst="rect">
              <a:avLst/>
            </a:prstGeom>
            <a:solidFill>
              <a:srgbClr val="F5822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50" dirty="0">
                  <a:latin typeface="+mj-ea"/>
                  <a:ea typeface="+mj-ea"/>
                </a:rPr>
                <a:t>정체</a:t>
              </a:r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49E67EC0-1F4B-466C-89DD-E0ED5B7612E3}"/>
                </a:ext>
              </a:extLst>
            </p:cNvPr>
            <p:cNvSpPr/>
            <p:nvPr/>
          </p:nvSpPr>
          <p:spPr>
            <a:xfrm>
              <a:off x="820785" y="2821182"/>
              <a:ext cx="563165" cy="14151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586CEAA-866E-47E9-BD9D-5C357CAD871D}"/>
                </a:ext>
              </a:extLst>
            </p:cNvPr>
            <p:cNvSpPr txBox="1"/>
            <p:nvPr/>
          </p:nvSpPr>
          <p:spPr>
            <a:xfrm>
              <a:off x="487788" y="1597274"/>
              <a:ext cx="4514379" cy="5831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ko-KR" altLang="en-US" sz="1100" dirty="0"/>
            </a:p>
          </p:txBody>
        </p:sp>
      </p:grpSp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smtClean="0"/>
              <a:t>장기적으로 높은 성장이 기대되는 테마의 경우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테마 자체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투자하는 전략 유효 </a:t>
            </a:r>
            <a:endParaRPr lang="ko-KR" altLang="en-US" dirty="0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 smtClean="0"/>
              <a:t>혁신 성장 테마 </a:t>
            </a:r>
            <a:endParaRPr lang="ko-KR" alt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1670716" y="6175296"/>
            <a:ext cx="3567173" cy="2509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Global X</a:t>
            </a:r>
            <a:endParaRPr lang="en-US" altLang="ko-KR" sz="9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29422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smtClean="0"/>
              <a:t>코로나</a:t>
            </a:r>
            <a:r>
              <a:rPr lang="en-US" altLang="ko-KR" dirty="0" smtClean="0"/>
              <a:t>19 </a:t>
            </a:r>
            <a:r>
              <a:rPr lang="ko-KR" altLang="en-US" dirty="0" smtClean="0"/>
              <a:t>이후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주요 혁신 테마</a:t>
            </a:r>
            <a:r>
              <a:rPr lang="en-US" altLang="ko-KR" dirty="0" smtClean="0"/>
              <a:t>/</a:t>
            </a:r>
            <a:r>
              <a:rPr lang="ko-KR" altLang="en-US" dirty="0" smtClean="0"/>
              <a:t>기술이 시장에 파고드는 속도는 더욱 </a:t>
            </a:r>
            <a:r>
              <a:rPr lang="ko-KR" altLang="en-US" dirty="0" err="1" smtClean="0"/>
              <a:t>가팔라짐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재택근무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클라우드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원격의료</a:t>
            </a:r>
            <a:r>
              <a:rPr lang="en-US" altLang="ko-KR" dirty="0" smtClean="0"/>
              <a:t> </a:t>
            </a:r>
            <a:r>
              <a:rPr lang="ko-KR" altLang="en-US" dirty="0" smtClean="0"/>
              <a:t>등 비대면 서비스</a:t>
            </a:r>
            <a:r>
              <a:rPr lang="en-US" altLang="ko-KR" dirty="0" smtClean="0"/>
              <a:t>,  </a:t>
            </a:r>
            <a:endParaRPr lang="ko-KR" altLang="en-US" dirty="0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 smtClean="0"/>
              <a:t>혁신 성장 테마 </a:t>
            </a:r>
            <a:endParaRPr lang="ko-KR" altLang="en-US" dirty="0"/>
          </a:p>
        </p:txBody>
      </p:sp>
      <p:pic>
        <p:nvPicPr>
          <p:cNvPr id="1026" name="Picture 2" descr="COVID-19 impact on Thematic Invest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/>
          <a:stretch/>
        </p:blipFill>
        <p:spPr bwMode="auto">
          <a:xfrm>
            <a:off x="414992" y="2195181"/>
            <a:ext cx="11367145" cy="370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톱니 모양의 오른쪽 화살표 2"/>
          <p:cNvSpPr/>
          <p:nvPr/>
        </p:nvSpPr>
        <p:spPr>
          <a:xfrm>
            <a:off x="1417067" y="2997746"/>
            <a:ext cx="3022379" cy="1224136"/>
          </a:xfrm>
          <a:prstGeom prst="notchedRightArrow">
            <a:avLst/>
          </a:prstGeom>
          <a:solidFill>
            <a:srgbClr val="F5822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코로나 이후 </a:t>
            </a:r>
            <a:endParaRPr lang="en-US" altLang="ko-KR" sz="1400" dirty="0" smtClean="0"/>
          </a:p>
          <a:p>
            <a:pPr algn="ctr"/>
            <a:r>
              <a:rPr lang="ko-KR" altLang="en-US" sz="1400" dirty="0" smtClean="0"/>
              <a:t>혁신 기술 도입 속도 가속</a:t>
            </a:r>
            <a:endParaRPr lang="ko-KR" altLang="en-US" sz="1400" dirty="0"/>
          </a:p>
        </p:txBody>
      </p:sp>
      <p:sp>
        <p:nvSpPr>
          <p:cNvPr id="55" name="왼쪽 화살표 54"/>
          <p:cNvSpPr/>
          <p:nvPr/>
        </p:nvSpPr>
        <p:spPr>
          <a:xfrm>
            <a:off x="8671745" y="2347831"/>
            <a:ext cx="3022379" cy="1224136"/>
          </a:xfrm>
          <a:prstGeom prst="leftArrow">
            <a:avLst/>
          </a:prstGeom>
          <a:solidFill>
            <a:srgbClr val="F58220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/>
              <a:t>빠른 기술 도입으로 인해</a:t>
            </a:r>
            <a:endParaRPr lang="en-US" altLang="ko-KR" sz="1400" dirty="0" smtClean="0"/>
          </a:p>
          <a:p>
            <a:pPr algn="ctr"/>
            <a:r>
              <a:rPr lang="ko-KR" altLang="en-US" sz="1400" dirty="0" smtClean="0"/>
              <a:t>해당 테마 성장률 상승</a:t>
            </a:r>
            <a:endParaRPr lang="ko-KR" altLang="en-US" sz="1400" dirty="0"/>
          </a:p>
        </p:txBody>
      </p:sp>
      <p:sp>
        <p:nvSpPr>
          <p:cNvPr id="54" name="TextBox 53"/>
          <p:cNvSpPr txBox="1"/>
          <p:nvPr/>
        </p:nvSpPr>
        <p:spPr>
          <a:xfrm>
            <a:off x="1057027" y="5374010"/>
            <a:ext cx="3567173" cy="2509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Global X</a:t>
            </a:r>
            <a:endParaRPr lang="en-US" altLang="ko-KR" sz="9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7985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8" y="1197546"/>
            <a:ext cx="11015094" cy="5028446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/>
              <a:t>개인투자자들의 </a:t>
            </a:r>
            <a:r>
              <a:rPr lang="ko-KR" altLang="en-US" sz="1400" dirty="0" err="1" smtClean="0"/>
              <a:t>테마형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ETF</a:t>
            </a:r>
            <a:r>
              <a:rPr lang="ko-KR" altLang="en-US" sz="1400" dirty="0" smtClean="0"/>
              <a:t>에 대한 관심 증대</a:t>
            </a:r>
            <a:endParaRPr lang="ko-KR" altLang="en-US" sz="1400" dirty="0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 smtClean="0"/>
              <a:t>혁신 성장 테마 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898218" y="6073818"/>
            <a:ext cx="674754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*              </a:t>
            </a:r>
            <a:r>
              <a:rPr lang="ko-KR" altLang="en-US" sz="1000" dirty="0" err="1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혁신성장</a:t>
            </a:r>
            <a:r>
              <a:rPr lang="en-US" altLang="ko-KR" sz="10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 </a:t>
            </a:r>
            <a:r>
              <a:rPr lang="ko-KR" altLang="en-US" sz="1000" dirty="0" err="1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테마형</a:t>
            </a:r>
            <a:r>
              <a:rPr lang="ko-KR" altLang="en-US" sz="10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 </a:t>
            </a:r>
            <a:r>
              <a:rPr lang="en-US" altLang="ko-KR" sz="10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ETF </a:t>
            </a:r>
            <a:endParaRPr lang="ko-KR" altLang="en-US" sz="1000" dirty="0">
              <a:latin typeface="KoPub돋움체_Pro Light" panose="00000300000000000000" pitchFamily="2" charset="-127"/>
              <a:ea typeface="KoPub돋움체_Pro Light" panose="00000300000000000000" pitchFamily="2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13010" y="5858375"/>
            <a:ext cx="674754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출처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: </a:t>
            </a:r>
            <a:r>
              <a:rPr lang="ko-KR" altLang="en-US" sz="800" dirty="0" err="1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미래에셋자산운용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, </a:t>
            </a:r>
            <a:r>
              <a:rPr lang="en-US" altLang="ko-KR" sz="800" dirty="0" err="1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Dataguide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 (</a:t>
            </a:r>
            <a:r>
              <a:rPr lang="ko-KR" altLang="en-US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단위 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: </a:t>
            </a:r>
            <a:r>
              <a:rPr lang="ko-KR" altLang="en-US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억 원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, </a:t>
            </a:r>
            <a:r>
              <a:rPr lang="ko-KR" altLang="en-US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기간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: 2021.01.01 ~ 2022.03.31 </a:t>
            </a:r>
            <a:r>
              <a:rPr lang="ko-KR" altLang="en-US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기준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)</a:t>
            </a:r>
            <a:endParaRPr lang="ko-KR" altLang="en-US" sz="800" dirty="0">
              <a:latin typeface="KoPub돋움체_Pro Light" panose="00000300000000000000" pitchFamily="2" charset="-127"/>
              <a:ea typeface="KoPub돋움체_Pro Light" panose="00000300000000000000" pitchFamily="2" charset="-127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593289"/>
              </p:ext>
            </p:extLst>
          </p:nvPr>
        </p:nvGraphicFramePr>
        <p:xfrm>
          <a:off x="913011" y="2298658"/>
          <a:ext cx="4752527" cy="3557800"/>
        </p:xfrm>
        <a:graphic>
          <a:graphicData uri="http://schemas.openxmlformats.org/drawingml/2006/table">
            <a:tbl>
              <a:tblPr/>
              <a:tblGrid>
                <a:gridCol w="599804">
                  <a:extLst>
                    <a:ext uri="{9D8B030D-6E8A-4147-A177-3AD203B41FA5}">
                      <a16:colId xmlns:a16="http://schemas.microsoft.com/office/drawing/2014/main" val="2346901667"/>
                    </a:ext>
                  </a:extLst>
                </a:gridCol>
                <a:gridCol w="3280559">
                  <a:extLst>
                    <a:ext uri="{9D8B030D-6E8A-4147-A177-3AD203B41FA5}">
                      <a16:colId xmlns:a16="http://schemas.microsoft.com/office/drawing/2014/main" val="2273883932"/>
                    </a:ext>
                  </a:extLst>
                </a:gridCol>
                <a:gridCol w="872164">
                  <a:extLst>
                    <a:ext uri="{9D8B030D-6E8A-4147-A177-3AD203B41FA5}">
                      <a16:colId xmlns:a16="http://schemas.microsoft.com/office/drawing/2014/main" val="813575644"/>
                    </a:ext>
                  </a:extLst>
                </a:gridCol>
              </a:tblGrid>
              <a:tr h="315395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순위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종목명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금액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억원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655643"/>
                  </a:ext>
                </a:extLst>
              </a:tr>
              <a:tr h="31539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TIGER </a:t>
                      </a:r>
                      <a:r>
                        <a:rPr lang="ko-KR" altLang="en-US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차이나전기차</a:t>
                      </a:r>
                      <a:r>
                        <a:rPr lang="en-US" altLang="ko-KR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SOLACTIVE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28,844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153909"/>
                  </a:ext>
                </a:extLst>
              </a:tr>
              <a:tr h="31539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TIGER </a:t>
                      </a:r>
                      <a:r>
                        <a:rPr lang="ko-KR" altLang="en-US" sz="11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미국테크</a:t>
                      </a:r>
                      <a:r>
                        <a:rPr lang="en-US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TOP10 INDXX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9,516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475420"/>
                  </a:ext>
                </a:extLst>
              </a:tr>
              <a:tr h="31539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TIGER </a:t>
                      </a:r>
                      <a:r>
                        <a:rPr lang="ko-KR" altLang="en-US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미국필라델피아반도체나스닥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8,852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874041"/>
                  </a:ext>
                </a:extLst>
              </a:tr>
              <a:tr h="403850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TIGER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미국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S&amp;P500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7,995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512793"/>
                  </a:ext>
                </a:extLst>
              </a:tr>
              <a:tr h="31539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KODEX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레버리지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7,864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333967"/>
                  </a:ext>
                </a:extLst>
              </a:tr>
              <a:tr h="31539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TIGER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미국나스닥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7,229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7129750"/>
                  </a:ext>
                </a:extLst>
              </a:tr>
              <a:tr h="31539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TIGER </a:t>
                      </a:r>
                      <a:r>
                        <a:rPr lang="ko-KR" altLang="en-US" sz="11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글로벌리튬</a:t>
                      </a:r>
                      <a:r>
                        <a:rPr lang="en-US" altLang="ko-KR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&amp;2</a:t>
                      </a:r>
                      <a:r>
                        <a:rPr lang="ko-KR" altLang="en-US" sz="11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차전지</a:t>
                      </a:r>
                      <a:r>
                        <a:rPr lang="en-US" altLang="ko-KR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SOLACTIVE(</a:t>
                      </a:r>
                      <a:r>
                        <a:rPr lang="ko-KR" altLang="en-US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합성</a:t>
                      </a:r>
                      <a:r>
                        <a:rPr lang="en-US" altLang="ko-KR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6,198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904571"/>
                  </a:ext>
                </a:extLst>
              </a:tr>
              <a:tr h="31539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KODEX 2</a:t>
                      </a:r>
                      <a:r>
                        <a:rPr lang="ko-KR" altLang="en-US" sz="11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차전지산업</a:t>
                      </a:r>
                      <a:endParaRPr lang="ko-KR" altLang="en-US" sz="1100" b="0" i="0" u="none" strike="noStrike" dirty="0">
                        <a:solidFill>
                          <a:schemeClr val="bg2"/>
                        </a:solidFill>
                        <a:effectLst/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3,458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463370"/>
                  </a:ext>
                </a:extLst>
              </a:tr>
              <a:tr h="31539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TIGER </a:t>
                      </a:r>
                      <a:r>
                        <a:rPr lang="ko-KR" altLang="en-US" sz="11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차이나항셍테크</a:t>
                      </a:r>
                      <a:endParaRPr lang="ko-KR" altLang="en-US" sz="1100" b="0" i="0" u="none" strike="noStrike" dirty="0">
                        <a:solidFill>
                          <a:schemeClr val="bg2"/>
                        </a:solidFill>
                        <a:effectLst/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3,275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0974"/>
                  </a:ext>
                </a:extLst>
              </a:tr>
              <a:tr h="31539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KODEX K-</a:t>
                      </a:r>
                      <a:r>
                        <a:rPr lang="ko-KR" altLang="en-US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메타버스액티브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2,897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5511054"/>
                  </a:ext>
                </a:extLst>
              </a:tr>
            </a:tbl>
          </a:graphicData>
        </a:graphic>
      </p:graphicFrame>
      <p:sp>
        <p:nvSpPr>
          <p:cNvPr id="19" name="모서리가 둥근 직사각형 18"/>
          <p:cNvSpPr/>
          <p:nvPr/>
        </p:nvSpPr>
        <p:spPr>
          <a:xfrm>
            <a:off x="898217" y="1917626"/>
            <a:ext cx="4767321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&lt;2021</a:t>
            </a:r>
            <a:r>
              <a:rPr lang="ko-KR" altLang="en-US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년 이후 개인투자자 </a:t>
            </a:r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ETF </a:t>
            </a:r>
            <a:r>
              <a:rPr lang="ko-KR" altLang="en-US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순매수 상위 </a:t>
            </a:r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TOP10&gt;</a:t>
            </a:r>
            <a:endParaRPr lang="ko-KR" altLang="en-US" sz="1600" dirty="0">
              <a:solidFill>
                <a:schemeClr val="tx1"/>
              </a:solidFill>
              <a:latin typeface="KoPub돋움체_Pro Bold" panose="00000800000000000000" pitchFamily="2" charset="-127"/>
              <a:ea typeface="KoPub돋움체_Pro Bold" panose="00000800000000000000" pitchFamily="2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480291" y="1917626"/>
            <a:ext cx="4945888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&lt;2021</a:t>
            </a:r>
            <a:r>
              <a:rPr lang="ko-KR" altLang="en-US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년 개인투자자 역외 </a:t>
            </a:r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ETF </a:t>
            </a:r>
            <a:r>
              <a:rPr lang="ko-KR" altLang="en-US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순매수 상위 </a:t>
            </a:r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TOP10&gt;</a:t>
            </a:r>
            <a:endParaRPr lang="ko-KR" altLang="en-US" sz="1600" dirty="0">
              <a:solidFill>
                <a:schemeClr val="tx1"/>
              </a:solidFill>
              <a:latin typeface="KoPub돋움체_Pro Bold" panose="00000800000000000000" pitchFamily="2" charset="-127"/>
              <a:ea typeface="KoPub돋움체_Pro Bold" panose="00000800000000000000" pitchFamily="2" charset="-127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123185"/>
              </p:ext>
            </p:extLst>
          </p:nvPr>
        </p:nvGraphicFramePr>
        <p:xfrm>
          <a:off x="6457628" y="2298658"/>
          <a:ext cx="4968551" cy="3559712"/>
        </p:xfrm>
        <a:graphic>
          <a:graphicData uri="http://schemas.openxmlformats.org/drawingml/2006/table">
            <a:tbl>
              <a:tblPr/>
              <a:tblGrid>
                <a:gridCol w="567174">
                  <a:extLst>
                    <a:ext uri="{9D8B030D-6E8A-4147-A177-3AD203B41FA5}">
                      <a16:colId xmlns:a16="http://schemas.microsoft.com/office/drawing/2014/main" val="92701231"/>
                    </a:ext>
                  </a:extLst>
                </a:gridCol>
                <a:gridCol w="3050918">
                  <a:extLst>
                    <a:ext uri="{9D8B030D-6E8A-4147-A177-3AD203B41FA5}">
                      <a16:colId xmlns:a16="http://schemas.microsoft.com/office/drawing/2014/main" val="1467001455"/>
                    </a:ext>
                  </a:extLst>
                </a:gridCol>
                <a:gridCol w="563363">
                  <a:extLst>
                    <a:ext uri="{9D8B030D-6E8A-4147-A177-3AD203B41FA5}">
                      <a16:colId xmlns:a16="http://schemas.microsoft.com/office/drawing/2014/main" val="1091704389"/>
                    </a:ext>
                  </a:extLst>
                </a:gridCol>
                <a:gridCol w="787096">
                  <a:extLst>
                    <a:ext uri="{9D8B030D-6E8A-4147-A177-3AD203B41FA5}">
                      <a16:colId xmlns:a16="http://schemas.microsoft.com/office/drawing/2014/main" val="1970911384"/>
                    </a:ext>
                  </a:extLst>
                </a:gridCol>
              </a:tblGrid>
              <a:tr h="359624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순위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종목명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금액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억원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티커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454397"/>
                  </a:ext>
                </a:extLst>
              </a:tr>
              <a:tr h="31010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PROSHARES ULTRAPRO QQQ ETF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21,751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TQQQ 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2156443"/>
                  </a:ext>
                </a:extLst>
              </a:tr>
              <a:tr h="31010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SPDR SP 500 ETF TRUST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9,023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SPY US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6984313"/>
                  </a:ext>
                </a:extLst>
              </a:tr>
              <a:tr h="31010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INVESCO QQQ TRUST SRS 1 ETF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8,379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QQQ 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987089"/>
                  </a:ext>
                </a:extLst>
              </a:tr>
              <a:tr h="31010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HSCEI ETF (HKD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5,503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82828 HK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715847"/>
                  </a:ext>
                </a:extLst>
              </a:tr>
              <a:tr h="31010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PROSHARES ULTRA QQQ ETF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4,935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QLD 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315688"/>
                  </a:ext>
                </a:extLst>
              </a:tr>
              <a:tr h="359624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VANGUARD S&amp;P 500 ETF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3,827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VOO 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915442"/>
                  </a:ext>
                </a:extLst>
              </a:tr>
              <a:tr h="31010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DIREXION DAILY SEMICONDUCTORS BULL </a:t>
                      </a:r>
                      <a:r>
                        <a:rPr lang="en-US" sz="11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3X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3,140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SOXL 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60456"/>
                  </a:ext>
                </a:extLst>
              </a:tr>
              <a:tr h="31010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ISHARES CORE SP 500 ETF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2,564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IVV 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8583321"/>
                  </a:ext>
                </a:extLst>
              </a:tr>
              <a:tr h="310105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ROUNDHILL BALL METAVERSE ETF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1,783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META 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9122096"/>
                  </a:ext>
                </a:extLst>
              </a:tr>
              <a:tr h="359624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DIREXION DAILY </a:t>
                      </a:r>
                      <a:r>
                        <a:rPr lang="en-US" sz="11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S&amp;P </a:t>
                      </a:r>
                      <a:r>
                        <a:rPr lang="en-US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BIOTECH BULL </a:t>
                      </a:r>
                      <a:r>
                        <a:rPr lang="en-US" sz="11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3X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KoPub돋움체_Pro Medium" panose="02020603020101020101" pitchFamily="18" charset="-127"/>
                        <a:ea typeface="KoPub돋움체_Pro Medium" panose="02020603020101020101" pitchFamily="18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1,733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Medium" panose="02020603020101020101" pitchFamily="18" charset="-127"/>
                          <a:ea typeface="KoPub돋움체_Pro Medium" panose="02020603020101020101" pitchFamily="18" charset="-127"/>
                        </a:rPr>
                        <a:t>LABU 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6813269"/>
                  </a:ext>
                </a:extLst>
              </a:tr>
            </a:tbl>
          </a:graphicData>
        </a:graphic>
      </p:graphicFrame>
      <p:sp>
        <p:nvSpPr>
          <p:cNvPr id="22" name="직사각형 21"/>
          <p:cNvSpPr/>
          <p:nvPr/>
        </p:nvSpPr>
        <p:spPr>
          <a:xfrm>
            <a:off x="6480291" y="5856457"/>
            <a:ext cx="4370172" cy="21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출처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: </a:t>
            </a:r>
            <a:r>
              <a:rPr lang="ko-KR" altLang="en-US" sz="800" dirty="0" err="1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미래에셋자산운용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, Bloomberg, </a:t>
            </a:r>
            <a:r>
              <a:rPr lang="ko-KR" altLang="en-US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증권정보포털 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SEIBRO (</a:t>
            </a:r>
            <a:r>
              <a:rPr lang="ko-KR" altLang="en-US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단위 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: </a:t>
            </a:r>
            <a:r>
              <a:rPr lang="ko-KR" altLang="en-US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억 원</a:t>
            </a:r>
            <a:r>
              <a:rPr lang="en-US" altLang="ko-KR" sz="800" dirty="0" smtClean="0">
                <a:latin typeface="KoPub돋움체_Pro Light" panose="00000300000000000000" pitchFamily="2" charset="-127"/>
                <a:ea typeface="KoPub돋움체_Pro Light" panose="00000300000000000000" pitchFamily="2" charset="-127"/>
              </a:rPr>
              <a:t>, 2021.04.01~2022.03.31)</a:t>
            </a:r>
            <a:endParaRPr lang="ko-KR" altLang="en-US" sz="800" dirty="0">
              <a:latin typeface="KoPub돋움체_Pro Light" panose="00000300000000000000" pitchFamily="2" charset="-127"/>
              <a:ea typeface="KoPub돋움체_Pro Light" panose="00000300000000000000" pitchFamily="2" charset="-127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1201043" y="6184316"/>
            <a:ext cx="234589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134505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 smtClean="0"/>
              <a:t>혁신 성장 테마 </a:t>
            </a:r>
            <a:endParaRPr lang="ko-KR" altLang="en-US" dirty="0"/>
          </a:p>
        </p:txBody>
      </p:sp>
      <p:sp>
        <p:nvSpPr>
          <p:cNvPr id="25" name="사각형: 둥근 모서리 101">
            <a:extLst>
              <a:ext uri="{FF2B5EF4-FFF2-40B4-BE49-F238E27FC236}">
                <a16:creationId xmlns:a16="http://schemas.microsoft.com/office/drawing/2014/main" id="{658BBDBB-DF4F-48BA-9CCA-A07E75347D0F}"/>
              </a:ext>
            </a:extLst>
          </p:cNvPr>
          <p:cNvSpPr/>
          <p:nvPr/>
        </p:nvSpPr>
        <p:spPr>
          <a:xfrm>
            <a:off x="8350364" y="2997746"/>
            <a:ext cx="3168352" cy="16756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3000" dirty="0" smtClean="0"/>
              <a:t>사이버보안</a:t>
            </a:r>
            <a:endParaRPr lang="ko-KR" altLang="en-US" sz="3000" dirty="0"/>
          </a:p>
        </p:txBody>
      </p:sp>
      <p:sp>
        <p:nvSpPr>
          <p:cNvPr id="26" name="모서리가 둥근 직사각형 61">
            <a:extLst>
              <a:ext uri="{FF2B5EF4-FFF2-40B4-BE49-F238E27FC236}">
                <a16:creationId xmlns:a16="http://schemas.microsoft.com/office/drawing/2014/main" id="{FEC7D2C8-A4B9-4BC9-B776-E0A1F844A45C}"/>
              </a:ext>
            </a:extLst>
          </p:cNvPr>
          <p:cNvSpPr/>
          <p:nvPr/>
        </p:nvSpPr>
        <p:spPr>
          <a:xfrm>
            <a:off x="9402597" y="2670378"/>
            <a:ext cx="933683" cy="609265"/>
          </a:xfrm>
          <a:prstGeom prst="roundRect">
            <a:avLst/>
          </a:prstGeom>
          <a:solidFill>
            <a:srgbClr val="F6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사각형: 둥근 모서리 3">
            <a:extLst>
              <a:ext uri="{FF2B5EF4-FFF2-40B4-BE49-F238E27FC236}">
                <a16:creationId xmlns:a16="http://schemas.microsoft.com/office/drawing/2014/main" id="{5DF76876-CC66-4799-BDDC-282C4F0E72D4}"/>
              </a:ext>
            </a:extLst>
          </p:cNvPr>
          <p:cNvSpPr/>
          <p:nvPr/>
        </p:nvSpPr>
        <p:spPr>
          <a:xfrm>
            <a:off x="567075" y="3009013"/>
            <a:ext cx="3168352" cy="16756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전기차 </a:t>
            </a:r>
            <a:r>
              <a:rPr lang="en-US" altLang="ko-KR" sz="3000" dirty="0"/>
              <a:t>&amp; </a:t>
            </a:r>
          </a:p>
          <a:p>
            <a:pPr algn="ctr"/>
            <a:r>
              <a:rPr lang="en-US" altLang="ko-KR" sz="3000" dirty="0"/>
              <a:t>2</a:t>
            </a:r>
            <a:r>
              <a:rPr lang="ko-KR" altLang="en-US" sz="3000" dirty="0" err="1"/>
              <a:t>차전지</a:t>
            </a:r>
            <a:endParaRPr lang="ko-KR" altLang="en-US" sz="3000" dirty="0"/>
          </a:p>
        </p:txBody>
      </p:sp>
      <p:sp>
        <p:nvSpPr>
          <p:cNvPr id="29" name="모서리가 둥근 직사각형 61">
            <a:extLst>
              <a:ext uri="{FF2B5EF4-FFF2-40B4-BE49-F238E27FC236}">
                <a16:creationId xmlns:a16="http://schemas.microsoft.com/office/drawing/2014/main" id="{A8BD3360-4DA2-4336-8EFA-A275D24B64BB}"/>
              </a:ext>
            </a:extLst>
          </p:cNvPr>
          <p:cNvSpPr/>
          <p:nvPr/>
        </p:nvSpPr>
        <p:spPr>
          <a:xfrm>
            <a:off x="1619308" y="2681645"/>
            <a:ext cx="933683" cy="609265"/>
          </a:xfrm>
          <a:prstGeom prst="roundRect">
            <a:avLst/>
          </a:prstGeom>
          <a:solidFill>
            <a:srgbClr val="F6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사각형: 둥근 모서리 97">
            <a:extLst>
              <a:ext uri="{FF2B5EF4-FFF2-40B4-BE49-F238E27FC236}">
                <a16:creationId xmlns:a16="http://schemas.microsoft.com/office/drawing/2014/main" id="{25E800B1-A067-4616-A92D-EDF8259DB205}"/>
              </a:ext>
            </a:extLst>
          </p:cNvPr>
          <p:cNvSpPr/>
          <p:nvPr/>
        </p:nvSpPr>
        <p:spPr>
          <a:xfrm>
            <a:off x="4461543" y="3003849"/>
            <a:ext cx="3168352" cy="1675692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3000" dirty="0">
                <a:solidFill>
                  <a:schemeClr val="bg1"/>
                </a:solidFill>
              </a:rPr>
              <a:t>반도체</a:t>
            </a:r>
          </a:p>
        </p:txBody>
      </p:sp>
      <p:sp>
        <p:nvSpPr>
          <p:cNvPr id="31" name="모서리가 둥근 직사각형 61">
            <a:extLst>
              <a:ext uri="{FF2B5EF4-FFF2-40B4-BE49-F238E27FC236}">
                <a16:creationId xmlns:a16="http://schemas.microsoft.com/office/drawing/2014/main" id="{569E426F-38F8-4F4E-A202-816079FCAE2F}"/>
              </a:ext>
            </a:extLst>
          </p:cNvPr>
          <p:cNvSpPr/>
          <p:nvPr/>
        </p:nvSpPr>
        <p:spPr>
          <a:xfrm>
            <a:off x="5513776" y="2676481"/>
            <a:ext cx="933683" cy="609265"/>
          </a:xfrm>
          <a:prstGeom prst="roundRect">
            <a:avLst/>
          </a:prstGeom>
          <a:solidFill>
            <a:srgbClr val="F6F7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B5AC62B2-5B45-4BD4-A775-B0E8FF6EE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92670" y="2705851"/>
            <a:ext cx="588382" cy="543694"/>
          </a:xfrm>
          <a:prstGeom prst="rect">
            <a:avLst/>
          </a:prstGeom>
        </p:spPr>
      </p:pic>
      <p:pic>
        <p:nvPicPr>
          <p:cNvPr id="36" name="Picture 2" descr="https://www.globalxetfs.com/content/files/ElectricPump-tr-150x150.png">
            <a:extLst>
              <a:ext uri="{FF2B5EF4-FFF2-40B4-BE49-F238E27FC236}">
                <a16:creationId xmlns:a16="http://schemas.microsoft.com/office/drawing/2014/main" id="{59978B83-A610-4B86-B206-99B3E2690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758" y="2577660"/>
            <a:ext cx="802045" cy="80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31" r="8923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44695" y="2693368"/>
            <a:ext cx="692645" cy="575428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278484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/>
              <a:t>혁신 성장 테마 </a:t>
            </a:r>
            <a:r>
              <a:rPr lang="en-US" altLang="ko-KR" dirty="0"/>
              <a:t>: </a:t>
            </a:r>
            <a:r>
              <a:rPr lang="ko-KR" altLang="en-US" dirty="0"/>
              <a:t>전기차</a:t>
            </a:r>
            <a:r>
              <a:rPr lang="en-US" altLang="ko-KR" dirty="0"/>
              <a:t>&amp;2</a:t>
            </a:r>
            <a:r>
              <a:rPr lang="ko-KR" altLang="en-US" dirty="0" err="1"/>
              <a:t>차전지</a:t>
            </a:r>
            <a:endParaRPr lang="ko-KR" altLang="en-US" dirty="0"/>
          </a:p>
        </p:txBody>
      </p:sp>
      <p:sp>
        <p:nvSpPr>
          <p:cNvPr id="44" name="다이아몬드 43"/>
          <p:cNvSpPr/>
          <p:nvPr/>
        </p:nvSpPr>
        <p:spPr>
          <a:xfrm>
            <a:off x="914119" y="3285963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45" name="다이아몬드 44"/>
          <p:cNvSpPr/>
          <p:nvPr/>
        </p:nvSpPr>
        <p:spPr>
          <a:xfrm>
            <a:off x="918475" y="1919594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cxnSp>
        <p:nvCxnSpPr>
          <p:cNvPr id="46" name="직선 연결선 45"/>
          <p:cNvCxnSpPr/>
          <p:nvPr/>
        </p:nvCxnSpPr>
        <p:spPr>
          <a:xfrm>
            <a:off x="827052" y="2986259"/>
            <a:ext cx="10183800" cy="10941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827052" y="4496919"/>
            <a:ext cx="10183800" cy="13169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다이아몬드 47"/>
          <p:cNvSpPr/>
          <p:nvPr/>
        </p:nvSpPr>
        <p:spPr>
          <a:xfrm>
            <a:off x="835760" y="1917626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9" name="다이아몬드 48"/>
          <p:cNvSpPr/>
          <p:nvPr/>
        </p:nvSpPr>
        <p:spPr>
          <a:xfrm>
            <a:off x="835760" y="3286177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0" name="다이아몬드 49"/>
          <p:cNvSpPr/>
          <p:nvPr/>
        </p:nvSpPr>
        <p:spPr>
          <a:xfrm>
            <a:off x="927178" y="4763833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51" name="다이아몬드 50"/>
          <p:cNvSpPr/>
          <p:nvPr/>
        </p:nvSpPr>
        <p:spPr>
          <a:xfrm>
            <a:off x="848818" y="4764047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3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662939" y="1937004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+mj-ea"/>
                <a:ea typeface="+mj-ea"/>
              </a:rPr>
              <a:t>지구를 살리기 위한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글로벌 주요 정부의 </a:t>
            </a:r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기후변화 공조 강화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703837" y="3216981"/>
            <a:ext cx="8282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+mj-ea"/>
                <a:ea typeface="+mj-ea"/>
              </a:rPr>
              <a:t>글로벌 주요 자동차 기업 </a:t>
            </a:r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전기차 라인업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확대 및 전기차 판매량 꾸준한 증가</a:t>
            </a:r>
            <a:endParaRPr lang="ko-KR" altLang="en-US" sz="2000" dirty="0">
              <a:solidFill>
                <a:schemeClr val="bg2"/>
              </a:solidFill>
              <a:latin typeface="+mj-ea"/>
              <a:ea typeface="+mj-e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706480" y="3667133"/>
            <a:ext cx="9719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현대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2040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년까지 주요 시장에서 전치가 판매 비중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80%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목표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GM,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벤츠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볼보 등 생산 차량 대부분을 전기차 전환 선언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등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딜로이트는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향후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10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년간 글로벌 전기차 시장 연평균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29%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성장 전망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.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2030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글로벌 자동차 판매에서 전기차 점유율은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25%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이상으로 늘어날 전망</a:t>
            </a:r>
          </a:p>
          <a:p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680333" y="2361743"/>
            <a:ext cx="8233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각국에서 보조금 지급 등 재정적 인센티브를 도입하여 전기차 보급 확대 촉진  </a:t>
            </a:r>
          </a:p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현재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개국 이상이 향후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10~30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내 내연기관 차량 판매 전면 금지를 목표로 설정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703837" y="4729149"/>
            <a:ext cx="10010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+mj-ea"/>
                <a:ea typeface="+mj-ea"/>
              </a:rPr>
              <a:t>전기차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웨어러블</a:t>
            </a:r>
            <a:r>
              <a:rPr lang="ko-KR" altLang="en-US" sz="2000" dirty="0" smtClean="0">
                <a:latin typeface="+mj-ea"/>
                <a:ea typeface="+mj-ea"/>
              </a:rPr>
              <a:t> 기기</a:t>
            </a:r>
            <a:r>
              <a:rPr lang="en-US" altLang="ko-KR" sz="2000" dirty="0" smtClean="0">
                <a:latin typeface="+mj-ea"/>
                <a:ea typeface="+mj-ea"/>
              </a:rPr>
              <a:t>, ESS, </a:t>
            </a:r>
            <a:r>
              <a:rPr lang="ko-KR" altLang="en-US" sz="2000" dirty="0" smtClean="0">
                <a:latin typeface="+mj-ea"/>
                <a:ea typeface="+mj-ea"/>
              </a:rPr>
              <a:t>스마트 그리드까지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모든 것을 충전하는 </a:t>
            </a:r>
            <a:r>
              <a:rPr lang="en-US" altLang="ko-KR" sz="2000" dirty="0" smtClean="0">
                <a:solidFill>
                  <a:schemeClr val="bg2"/>
                </a:solidFill>
                <a:latin typeface="+mj-ea"/>
                <a:ea typeface="+mj-ea"/>
              </a:rPr>
              <a:t>2</a:t>
            </a:r>
            <a:r>
              <a:rPr lang="ko-KR" altLang="en-US" sz="2000" dirty="0" err="1" smtClean="0">
                <a:solidFill>
                  <a:schemeClr val="bg2"/>
                </a:solidFill>
                <a:latin typeface="+mj-ea"/>
                <a:ea typeface="+mj-ea"/>
              </a:rPr>
              <a:t>차전지</a:t>
            </a:r>
            <a:endParaRPr lang="ko-KR" altLang="en-US" sz="2000" dirty="0">
              <a:solidFill>
                <a:schemeClr val="bg2"/>
              </a:solidFill>
              <a:latin typeface="+mj-ea"/>
              <a:ea typeface="+mj-ea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706480" y="5179301"/>
            <a:ext cx="9719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전기차 성장에 따라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차전지향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소재 시장 꾸준히 성장 전망되며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배터리 수급은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2024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년부터 공급부족 문제에 직면할 것으로 예상</a:t>
            </a:r>
          </a:p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전기차 수요 증가에 따라 배터리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2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차 전지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소재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리튬 등 전기차 글로벌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밸류체인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전반 수혜 기대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237018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/>
              <a:t>혁신 성장 테마 </a:t>
            </a:r>
            <a:r>
              <a:rPr lang="en-US" altLang="ko-KR" dirty="0"/>
              <a:t>: </a:t>
            </a:r>
            <a:r>
              <a:rPr lang="ko-KR" altLang="en-US" dirty="0"/>
              <a:t>전기차</a:t>
            </a:r>
            <a:r>
              <a:rPr lang="en-US" altLang="ko-KR" dirty="0"/>
              <a:t>&amp;2</a:t>
            </a:r>
            <a:r>
              <a:rPr lang="ko-KR" altLang="en-US" dirty="0" err="1"/>
              <a:t>차전지</a:t>
            </a:r>
            <a:endParaRPr lang="ko-KR" altLang="en-US" dirty="0"/>
          </a:p>
        </p:txBody>
      </p:sp>
      <p:sp>
        <p:nvSpPr>
          <p:cNvPr id="21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7" y="1197546"/>
            <a:ext cx="11015965" cy="7920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/>
              <a:t>최근 </a:t>
            </a:r>
            <a:r>
              <a:rPr lang="en-US" altLang="ko-KR" sz="1400" dirty="0" smtClean="0"/>
              <a:t>2</a:t>
            </a:r>
            <a:r>
              <a:rPr lang="ko-KR" altLang="en-US" sz="1400" dirty="0" err="1" smtClean="0"/>
              <a:t>차전지의</a:t>
            </a:r>
            <a:r>
              <a:rPr lang="ko-KR" altLang="en-US" sz="1400" dirty="0" smtClean="0"/>
              <a:t> 주요 원자재인 리튬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니켈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코발트 등의 가격 큰 폭으로 상승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endParaRPr lang="en-US" altLang="ko-KR" sz="1400" dirty="0" smtClean="0"/>
          </a:p>
          <a:p>
            <a:pPr>
              <a:buClr>
                <a:schemeClr val="tx1"/>
              </a:buClr>
            </a:pPr>
            <a:r>
              <a:rPr lang="en-US" altLang="ko-KR" sz="1400" dirty="0" smtClean="0"/>
              <a:t>2</a:t>
            </a:r>
            <a:r>
              <a:rPr lang="ko-KR" altLang="en-US" sz="1400" dirty="0" err="1" smtClean="0"/>
              <a:t>차전지</a:t>
            </a:r>
            <a:r>
              <a:rPr lang="ko-KR" altLang="en-US" sz="1400" dirty="0" smtClean="0"/>
              <a:t> 주요 원자재에 대한 수요 급증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러시아</a:t>
            </a:r>
            <a:r>
              <a:rPr lang="en-US" altLang="ko-KR" sz="1400" dirty="0" smtClean="0"/>
              <a:t>-</a:t>
            </a:r>
            <a:r>
              <a:rPr lang="ko-KR" altLang="en-US" sz="1400" dirty="0" smtClean="0"/>
              <a:t>우크라이나 분쟁</a:t>
            </a:r>
            <a:r>
              <a:rPr lang="en-US" altLang="ko-KR" sz="1400" dirty="0"/>
              <a:t> </a:t>
            </a:r>
            <a:r>
              <a:rPr lang="ko-KR" altLang="en-US" sz="1400" dirty="0" smtClean="0"/>
              <a:t>등으로 인해 발생</a:t>
            </a:r>
            <a:endParaRPr lang="ko-KR" altLang="en-US" sz="1400" dirty="0"/>
          </a:p>
        </p:txBody>
      </p:sp>
      <p:pic>
        <p:nvPicPr>
          <p:cNvPr id="3" name="그림 2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603" y="2997746"/>
            <a:ext cx="5071526" cy="3089829"/>
          </a:xfrm>
          <a:prstGeom prst="rect">
            <a:avLst/>
          </a:prstGeom>
        </p:spPr>
      </p:pic>
      <p:pic>
        <p:nvPicPr>
          <p:cNvPr id="4" name="그림 3" descr="화면 캡처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48" y="3069754"/>
            <a:ext cx="5128691" cy="3017821"/>
          </a:xfrm>
          <a:prstGeom prst="rect">
            <a:avLst/>
          </a:prstGeom>
        </p:spPr>
      </p:pic>
      <p:sp>
        <p:nvSpPr>
          <p:cNvPr id="25" name="모서리가 둥근 직사각형 24"/>
          <p:cNvSpPr/>
          <p:nvPr/>
        </p:nvSpPr>
        <p:spPr>
          <a:xfrm>
            <a:off x="743132" y="2565698"/>
            <a:ext cx="4948007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&lt;</a:t>
            </a:r>
            <a:r>
              <a:rPr lang="ko-KR" altLang="en-US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리튬 가격 추이</a:t>
            </a:r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&gt;</a:t>
            </a:r>
            <a:endParaRPr lang="ko-KR" altLang="en-US" sz="1600" dirty="0">
              <a:solidFill>
                <a:schemeClr val="tx1"/>
              </a:solidFill>
              <a:latin typeface="KoPub돋움체_Pro Bold" panose="00000800000000000000" pitchFamily="2" charset="-127"/>
              <a:ea typeface="KoPub돋움체_Pro Bold" panose="00000800000000000000" pitchFamily="2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6241603" y="2565698"/>
            <a:ext cx="4805403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&lt;</a:t>
            </a:r>
            <a:r>
              <a:rPr lang="ko-KR" altLang="en-US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니켈 및 코발트 가격 추이</a:t>
            </a:r>
            <a:r>
              <a:rPr lang="en-US" altLang="ko-KR" sz="1600" dirty="0" smtClean="0">
                <a:solidFill>
                  <a:schemeClr val="tx1"/>
                </a:solidFill>
                <a:latin typeface="KoPub돋움체_Pro Bold" panose="00000800000000000000" pitchFamily="2" charset="-127"/>
                <a:ea typeface="KoPub돋움체_Pro Bold" panose="00000800000000000000" pitchFamily="2" charset="-127"/>
              </a:rPr>
              <a:t>&gt;</a:t>
            </a:r>
            <a:endParaRPr lang="ko-KR" altLang="en-US" sz="1600" dirty="0">
              <a:solidFill>
                <a:schemeClr val="tx1"/>
              </a:solidFill>
              <a:latin typeface="KoPub돋움체_Pro Bold" panose="00000800000000000000" pitchFamily="2" charset="-127"/>
              <a:ea typeface="KoPub돋움체_Pro Bold" panose="00000800000000000000" pitchFamily="2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1003" y="6118098"/>
            <a:ext cx="3567173" cy="2509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WIND,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신한금융투자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, 2020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년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1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월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~2022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년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3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월</a:t>
            </a:r>
            <a:endParaRPr lang="en-US" altLang="ko-KR" sz="9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111542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/>
              <a:t>혁신 성장 테마 </a:t>
            </a:r>
            <a:r>
              <a:rPr lang="en-US" altLang="ko-KR" dirty="0"/>
              <a:t>: </a:t>
            </a:r>
            <a:r>
              <a:rPr lang="ko-KR" altLang="en-US" dirty="0"/>
              <a:t>전기차</a:t>
            </a:r>
            <a:r>
              <a:rPr lang="en-US" altLang="ko-KR" dirty="0"/>
              <a:t>&amp;2</a:t>
            </a:r>
            <a:r>
              <a:rPr lang="ko-KR" altLang="en-US" dirty="0" err="1"/>
              <a:t>차전지</a:t>
            </a:r>
            <a:endParaRPr lang="ko-KR" altLang="en-US" dirty="0"/>
          </a:p>
        </p:txBody>
      </p:sp>
      <p:sp>
        <p:nvSpPr>
          <p:cNvPr id="21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7" y="1197546"/>
            <a:ext cx="11015965" cy="7920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/>
              <a:t>원자재 가격 급등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분쟁 등의 리스크 요인이 있지만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장기 성장성 훼손으로 보기에는 어려움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endParaRPr lang="en-US" altLang="ko-KR" sz="1400" dirty="0"/>
          </a:p>
          <a:p>
            <a:pPr>
              <a:buClr>
                <a:schemeClr val="tx1"/>
              </a:buClr>
            </a:pPr>
            <a:r>
              <a:rPr lang="ko-KR" altLang="en-US" sz="1400" dirty="0" smtClean="0"/>
              <a:t>친환경 규제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기업 및 소비자의 전기차에 대한 </a:t>
            </a:r>
            <a:r>
              <a:rPr lang="ko-KR" altLang="en-US" sz="1400" dirty="0" err="1" smtClean="0"/>
              <a:t>니즈는</a:t>
            </a:r>
            <a:r>
              <a:rPr lang="ko-KR" altLang="en-US" sz="1400" dirty="0" smtClean="0"/>
              <a:t> 여전할 것으로 예상</a:t>
            </a:r>
            <a:endParaRPr lang="en-US" altLang="ko-KR" sz="1400" dirty="0" smtClean="0"/>
          </a:p>
          <a:p>
            <a:pPr>
              <a:buClr>
                <a:schemeClr val="tx1"/>
              </a:buClr>
            </a:pPr>
            <a:endParaRPr lang="en-US" altLang="ko-KR" sz="1400" dirty="0"/>
          </a:p>
          <a:p>
            <a:pPr>
              <a:buClr>
                <a:schemeClr val="tx1"/>
              </a:buClr>
            </a:pPr>
            <a:endParaRPr lang="ko-KR" altLang="en-US" sz="1400" dirty="0"/>
          </a:p>
        </p:txBody>
      </p:sp>
      <p:graphicFrame>
        <p:nvGraphicFramePr>
          <p:cNvPr id="1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388269"/>
              </p:ext>
            </p:extLst>
          </p:nvPr>
        </p:nvGraphicFramePr>
        <p:xfrm>
          <a:off x="394526" y="2637706"/>
          <a:ext cx="5402900" cy="333169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40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5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&lt;</a:t>
                      </a:r>
                      <a:r>
                        <a:rPr kumimoji="0" lang="ko-KR" altLang="en-US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유럽 </a:t>
                      </a:r>
                      <a:r>
                        <a:rPr kumimoji="0" lang="en-US" altLang="ko-KR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23</a:t>
                      </a:r>
                      <a:r>
                        <a:rPr kumimoji="0" lang="ko-KR" altLang="en-US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개국 신차 평균 이산화탄소 배출량 감소 계획 스케줄</a:t>
                      </a:r>
                      <a:r>
                        <a:rPr kumimoji="0" lang="en-US" altLang="ko-KR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&gt;</a:t>
                      </a:r>
                      <a:endParaRPr kumimoji="0" lang="en-US" altLang="ko-K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D2D4F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+mn-cs"/>
                      </a:endParaRPr>
                    </a:p>
                  </a:txBody>
                  <a:tcPr marL="99060" marR="9906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42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endParaRPr kumimoji="1" lang="ko-KR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9060" marR="9906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9060" marR="9906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2117" y="5925599"/>
            <a:ext cx="30733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+mn-ea"/>
              </a:rPr>
              <a:t>출처 </a:t>
            </a:r>
            <a:r>
              <a:rPr lang="en-US" altLang="ko-KR" sz="900" dirty="0" smtClean="0">
                <a:latin typeface="+mn-ea"/>
              </a:rPr>
              <a:t>: EEA, ICCT, </a:t>
            </a:r>
            <a:r>
              <a:rPr lang="ko-KR" altLang="en-US" sz="900" dirty="0" err="1" smtClean="0">
                <a:latin typeface="+mn-ea"/>
              </a:rPr>
              <a:t>미래에셋자산운용</a:t>
            </a:r>
            <a:endParaRPr lang="ko-KR" altLang="en-US" sz="900" dirty="0">
              <a:latin typeface="+mn-ea"/>
            </a:endParaRPr>
          </a:p>
        </p:txBody>
      </p:sp>
      <p:graphicFrame>
        <p:nvGraphicFramePr>
          <p:cNvPr id="13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660369"/>
              </p:ext>
            </p:extLst>
          </p:nvPr>
        </p:nvGraphicFramePr>
        <p:xfrm>
          <a:off x="6253394" y="2637706"/>
          <a:ext cx="5353588" cy="333169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353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5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&lt;</a:t>
                      </a:r>
                      <a:r>
                        <a:rPr kumimoji="0" lang="ko-KR" altLang="en-US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유럽 </a:t>
                      </a:r>
                      <a:r>
                        <a:rPr kumimoji="0" lang="ko-KR" altLang="en-US" sz="16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신에너지차</a:t>
                      </a:r>
                      <a:r>
                        <a:rPr kumimoji="0" lang="ko-KR" altLang="en-US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 판매량 전망</a:t>
                      </a:r>
                      <a:r>
                        <a:rPr kumimoji="0" lang="en-US" altLang="ko-KR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, 2019~2025 CAGR 44% </a:t>
                      </a:r>
                      <a:r>
                        <a:rPr kumimoji="0" lang="ko-KR" altLang="en-US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전망</a:t>
                      </a:r>
                      <a:r>
                        <a:rPr kumimoji="0" lang="en-US" altLang="ko-KR" sz="1600" u="none" strike="noStrike" kern="1200" cap="none" normalizeH="0" baseline="0" dirty="0" smtClean="0">
                          <a:ln>
                            <a:noFill/>
                          </a:ln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&gt;</a:t>
                      </a:r>
                      <a:endParaRPr kumimoji="0" lang="en-US" altLang="ko-KR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D2D4F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  <a:cs typeface="+mn-cs"/>
                      </a:endParaRPr>
                    </a:p>
                  </a:txBody>
                  <a:tcPr marL="99060" marR="9906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42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endParaRPr kumimoji="1" lang="ko-KR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9060" marR="9906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9060" marR="9906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302314" y="5925599"/>
            <a:ext cx="30387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+mn-ea"/>
              </a:rPr>
              <a:t>출처 </a:t>
            </a:r>
            <a:r>
              <a:rPr lang="en-US" altLang="ko-KR" sz="900" dirty="0" smtClean="0">
                <a:latin typeface="+mn-ea"/>
              </a:rPr>
              <a:t>: </a:t>
            </a:r>
            <a:r>
              <a:rPr lang="en-US" altLang="ko-KR" sz="900" dirty="0" err="1" smtClean="0">
                <a:latin typeface="+mn-ea"/>
              </a:rPr>
              <a:t>Marklines</a:t>
            </a:r>
            <a:r>
              <a:rPr lang="en-US" altLang="ko-KR" sz="900" dirty="0" smtClean="0">
                <a:latin typeface="+mn-ea"/>
              </a:rPr>
              <a:t>, </a:t>
            </a:r>
            <a:r>
              <a:rPr lang="ko-KR" altLang="en-US" sz="900" dirty="0" err="1" smtClean="0">
                <a:latin typeface="+mn-ea"/>
              </a:rPr>
              <a:t>미래에셋자산운용</a:t>
            </a:r>
            <a:endParaRPr lang="ko-KR" altLang="en-US" sz="900" dirty="0">
              <a:latin typeface="+mn-ea"/>
            </a:endParaRPr>
          </a:p>
        </p:txBody>
      </p:sp>
      <p:graphicFrame>
        <p:nvGraphicFramePr>
          <p:cNvPr id="17" name="차트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0504727"/>
              </p:ext>
            </p:extLst>
          </p:nvPr>
        </p:nvGraphicFramePr>
        <p:xfrm>
          <a:off x="519289" y="3049174"/>
          <a:ext cx="4342470" cy="2890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차트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155549"/>
              </p:ext>
            </p:extLst>
          </p:nvPr>
        </p:nvGraphicFramePr>
        <p:xfrm>
          <a:off x="6373490" y="2927680"/>
          <a:ext cx="4419082" cy="2970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직사각형 18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189258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/>
              <a:t>혁신 성장 테마 </a:t>
            </a:r>
            <a:r>
              <a:rPr lang="en-US" altLang="ko-KR" dirty="0"/>
              <a:t>: </a:t>
            </a:r>
            <a:r>
              <a:rPr lang="ko-KR" altLang="en-US" dirty="0" smtClean="0"/>
              <a:t>반도체</a:t>
            </a:r>
            <a:endParaRPr lang="ko-KR" altLang="en-US" dirty="0"/>
          </a:p>
        </p:txBody>
      </p:sp>
      <p:sp>
        <p:nvSpPr>
          <p:cNvPr id="9" name="다이아몬드 8"/>
          <p:cNvSpPr/>
          <p:nvPr/>
        </p:nvSpPr>
        <p:spPr>
          <a:xfrm>
            <a:off x="914119" y="3307026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10" name="다이아몬드 9"/>
          <p:cNvSpPr/>
          <p:nvPr/>
        </p:nvSpPr>
        <p:spPr>
          <a:xfrm>
            <a:off x="918475" y="1940657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 flipV="1">
            <a:off x="827052" y="3004579"/>
            <a:ext cx="10183800" cy="2743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827052" y="4488179"/>
            <a:ext cx="10095071" cy="21909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다이아몬드 15"/>
          <p:cNvSpPr/>
          <p:nvPr/>
        </p:nvSpPr>
        <p:spPr>
          <a:xfrm>
            <a:off x="835760" y="1938689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다이아몬드 16"/>
          <p:cNvSpPr/>
          <p:nvPr/>
        </p:nvSpPr>
        <p:spPr>
          <a:xfrm>
            <a:off x="835760" y="3307240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다이아몬드 17"/>
          <p:cNvSpPr/>
          <p:nvPr/>
        </p:nvSpPr>
        <p:spPr>
          <a:xfrm>
            <a:off x="927178" y="4755092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19" name="다이아몬드 18"/>
          <p:cNvSpPr/>
          <p:nvPr/>
        </p:nvSpPr>
        <p:spPr>
          <a:xfrm>
            <a:off x="848818" y="4755306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3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12173" y="1917700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>
                <a:solidFill>
                  <a:schemeClr val="bg2"/>
                </a:solidFill>
                <a:latin typeface="+mj-ea"/>
                <a:ea typeface="+mj-ea"/>
              </a:rPr>
              <a:t>초연결</a:t>
            </a:r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 ∙ </a:t>
            </a:r>
            <a:r>
              <a:rPr lang="ko-KR" altLang="en-US" sz="2000" dirty="0" err="1">
                <a:solidFill>
                  <a:schemeClr val="bg2"/>
                </a:solidFill>
                <a:latin typeface="+mj-ea"/>
                <a:ea typeface="+mj-ea"/>
              </a:rPr>
              <a:t>초지능</a:t>
            </a:r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 사회</a:t>
            </a:r>
            <a:r>
              <a:rPr lang="ko-KR" altLang="en-US" sz="2000" dirty="0">
                <a:latin typeface="+mj-ea"/>
                <a:ea typeface="+mj-ea"/>
              </a:rPr>
              <a:t>로의 패러다임 변화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en-US" altLang="ko-KR" sz="2000" dirty="0">
                <a:solidFill>
                  <a:schemeClr val="bg2"/>
                </a:solidFill>
                <a:latin typeface="+mj-ea"/>
                <a:ea typeface="+mj-ea"/>
              </a:rPr>
              <a:t>4</a:t>
            </a:r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차 산업혁명의 필수</a:t>
            </a:r>
            <a:r>
              <a:rPr lang="ko-KR" altLang="en-US" sz="2000" dirty="0">
                <a:latin typeface="+mj-ea"/>
                <a:ea typeface="+mj-ea"/>
              </a:rPr>
              <a:t>인 반도체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03837" y="3238044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차세대 반도체의 부상</a:t>
            </a:r>
            <a:r>
              <a:rPr lang="ko-KR" altLang="en-US" sz="2000" dirty="0">
                <a:latin typeface="+mj-ea"/>
                <a:ea typeface="+mj-ea"/>
              </a:rPr>
              <a:t>과 </a:t>
            </a:r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각국 정부의 반도체 육성 </a:t>
            </a:r>
            <a:r>
              <a:rPr lang="ko-KR" altLang="en-US" sz="2000" dirty="0" smtClean="0">
                <a:latin typeface="+mj-ea"/>
                <a:ea typeface="+mj-ea"/>
              </a:rPr>
              <a:t>심화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06480" y="3688196"/>
            <a:ext cx="7792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2022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전세계 반도체 산업 투자 규모 약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233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조 원</a:t>
            </a:r>
            <a:endParaRPr lang="en-US" altLang="ko-KR" sz="12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국가적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정책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강화와 각국 주요 정부와 기업들의 반도체 투자 지속 </a:t>
            </a:r>
            <a:endParaRPr lang="ko-KR" altLang="en-US" sz="12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80333" y="2382806"/>
            <a:ext cx="8233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초연결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사회로의 패러다임 변화 속 반도체 산업 호황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Digital Transformation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의 확산에 발맞추는 반도체 소비</a:t>
            </a:r>
            <a:endParaRPr lang="en-US" altLang="ko-KR" sz="12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4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차 산업혁명의 핵심인 반도체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비메모리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반도체 중심으로 성장 중인 세계 반도체 산업</a:t>
            </a:r>
            <a:endParaRPr lang="ko-KR" altLang="en-US" sz="1200" strike="sngStrike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03837" y="4720408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+mj-ea"/>
                <a:ea typeface="+mj-ea"/>
              </a:rPr>
              <a:t>반도체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기업들의 투자 확대 지속</a:t>
            </a:r>
            <a:r>
              <a:rPr lang="ko-KR" altLang="en-US" sz="2000" dirty="0" smtClean="0">
                <a:latin typeface="+mj-ea"/>
                <a:ea typeface="+mj-ea"/>
              </a:rPr>
              <a:t>을 통한 성장 기대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 </a:t>
            </a:r>
            <a:endParaRPr lang="ko-KR" altLang="en-US" sz="2000" dirty="0">
              <a:solidFill>
                <a:schemeClr val="bg2"/>
              </a:solidFill>
              <a:latin typeface="+mj-ea"/>
              <a:ea typeface="+mj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06480" y="5170560"/>
            <a:ext cx="9719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급증하는 수요로 인해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2021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반도체 제조 시설 가동률이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90%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에 상회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IC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인사이트에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따르면 올해 전 세계 반도체 설비투자액은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230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조로 예상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반도체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설비투자액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사상 최대였던 작년을 상회할 것으로 전망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(2022.03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기준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)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97050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/>
              <a:t>혁신 성장 테마 </a:t>
            </a:r>
            <a:r>
              <a:rPr lang="en-US" altLang="ko-KR" dirty="0"/>
              <a:t>: </a:t>
            </a:r>
            <a:r>
              <a:rPr lang="ko-KR" altLang="en-US" dirty="0" smtClean="0"/>
              <a:t>반도체</a:t>
            </a:r>
            <a:endParaRPr lang="ko-KR" altLang="en-US" dirty="0"/>
          </a:p>
        </p:txBody>
      </p:sp>
      <p:sp>
        <p:nvSpPr>
          <p:cNvPr id="26" name="모서리가 둥근 직사각형 25"/>
          <p:cNvSpPr/>
          <p:nvPr/>
        </p:nvSpPr>
        <p:spPr>
          <a:xfrm>
            <a:off x="1096464" y="2394111"/>
            <a:ext cx="9914387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 글로벌 반도체 매출 추이 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&gt;</a:t>
            </a:r>
            <a:endParaRPr lang="ko-KR" altLang="en-US" sz="15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7565" y="6012285"/>
            <a:ext cx="40223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* </a:t>
            </a:r>
            <a:r>
              <a:rPr lang="ko-KR" altLang="en-US" sz="8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8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</a:t>
            </a:r>
            <a:r>
              <a:rPr lang="ko-KR" altLang="en-US" sz="8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미국반도체산업협회</a:t>
            </a:r>
            <a:r>
              <a:rPr lang="en-US" altLang="ko-KR" sz="8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(SIA)</a:t>
            </a:r>
            <a:endParaRPr lang="ko-KR" altLang="en-US" sz="8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graphicFrame>
        <p:nvGraphicFramePr>
          <p:cNvPr id="28" name="차트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616325"/>
              </p:ext>
            </p:extLst>
          </p:nvPr>
        </p:nvGraphicFramePr>
        <p:xfrm>
          <a:off x="559718" y="2983277"/>
          <a:ext cx="5033813" cy="2894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차트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8423722"/>
              </p:ext>
            </p:extLst>
          </p:nvPr>
        </p:nvGraphicFramePr>
        <p:xfrm>
          <a:off x="6385619" y="2890562"/>
          <a:ext cx="4824536" cy="3121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7" y="1197546"/>
            <a:ext cx="11015965" cy="7920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altLang="ko-KR" sz="1400" dirty="0" smtClean="0"/>
              <a:t>IT </a:t>
            </a:r>
            <a:r>
              <a:rPr lang="ko-KR" altLang="en-US" sz="1400" dirty="0" smtClean="0"/>
              <a:t>기업들의 데이터센터 확대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메타버스</a:t>
            </a:r>
            <a:r>
              <a:rPr lang="en-US" altLang="ko-KR" sz="1400" dirty="0" smtClean="0"/>
              <a:t>/VR/</a:t>
            </a:r>
            <a:r>
              <a:rPr lang="ko-KR" altLang="en-US" sz="1400" dirty="0" smtClean="0"/>
              <a:t>자율주행 등 반도체가 포함되는 전자기기 수요 증가</a:t>
            </a:r>
            <a:r>
              <a:rPr lang="en-US" altLang="ko-KR" sz="1400" dirty="0" smtClean="0"/>
              <a:t/>
            </a:r>
            <a:br>
              <a:rPr lang="en-US" altLang="ko-KR" sz="1400" dirty="0" smtClean="0"/>
            </a:br>
            <a:endParaRPr lang="en-US" altLang="ko-KR" sz="1400" dirty="0"/>
          </a:p>
          <a:p>
            <a:pPr>
              <a:buClr>
                <a:schemeClr val="tx1"/>
              </a:buClr>
            </a:pPr>
            <a:r>
              <a:rPr lang="en-US" altLang="ko-KR" sz="1400" dirty="0" smtClean="0"/>
              <a:t>4</a:t>
            </a:r>
            <a:r>
              <a:rPr lang="ko-KR" altLang="en-US" sz="1400" dirty="0" err="1" smtClean="0"/>
              <a:t>차산업</a:t>
            </a:r>
            <a:r>
              <a:rPr lang="ko-KR" altLang="en-US" sz="1400" dirty="0" smtClean="0"/>
              <a:t> 혁명에 따른 다양한 혁신 테마에 사용되는 </a:t>
            </a:r>
            <a:r>
              <a:rPr lang="en-US" altLang="ko-KR" sz="1400" dirty="0" smtClean="0"/>
              <a:t>IT</a:t>
            </a:r>
            <a:r>
              <a:rPr lang="ko-KR" altLang="en-US" sz="1400" dirty="0" smtClean="0"/>
              <a:t>용 반도체들의 평균 사용 주기</a:t>
            </a:r>
            <a:r>
              <a:rPr lang="en-US" altLang="ko-KR" sz="1400" dirty="0"/>
              <a:t> </a:t>
            </a:r>
            <a:r>
              <a:rPr lang="en-US" altLang="ko-KR" sz="1400" dirty="0" smtClean="0"/>
              <a:t>1~2</a:t>
            </a:r>
            <a:r>
              <a:rPr lang="ko-KR" altLang="en-US" sz="1400" dirty="0" smtClean="0"/>
              <a:t>년 수준</a:t>
            </a:r>
            <a:endParaRPr lang="ko-KR" altLang="en-US" sz="1400" dirty="0"/>
          </a:p>
        </p:txBody>
      </p:sp>
      <p:sp>
        <p:nvSpPr>
          <p:cNvPr id="12" name="직사각형 11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58468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t="21535" b="7060"/>
          <a:stretch/>
        </p:blipFill>
        <p:spPr>
          <a:xfrm>
            <a:off x="1345059" y="1239618"/>
            <a:ext cx="8867775" cy="4536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8995" y="6094090"/>
            <a:ext cx="3567173" cy="2509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NH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투자증권 </a:t>
            </a:r>
            <a:r>
              <a:rPr lang="ko-KR" altLang="en-US" sz="900" dirty="0" err="1" smtClean="0">
                <a:latin typeface="KoPub돋움체_Pro Medium" pitchFamily="18" charset="-127"/>
                <a:ea typeface="KoPub돋움체_Pro Medium" pitchFamily="18" charset="-127"/>
              </a:rPr>
              <a:t>리서치본부</a:t>
            </a:r>
            <a:endParaRPr lang="en-US" altLang="ko-KR" sz="9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ko-KR" altLang="en-US" sz="2400" dirty="0" smtClean="0"/>
              <a:t>지금은 어느 국면일까</a:t>
            </a:r>
            <a:r>
              <a:rPr lang="en-US" altLang="ko-KR" sz="2400" dirty="0" smtClean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93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/>
              <a:t>혁신 성장 테마 </a:t>
            </a:r>
            <a:r>
              <a:rPr lang="en-US" altLang="ko-KR" dirty="0"/>
              <a:t>: </a:t>
            </a:r>
            <a:r>
              <a:rPr lang="ko-KR" altLang="en-US" dirty="0" smtClean="0"/>
              <a:t>반도체</a:t>
            </a:r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76301" y="6094089"/>
            <a:ext cx="40223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* </a:t>
            </a:r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</a:t>
            </a:r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미국반도체산업협회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(SIA)</a:t>
            </a:r>
            <a:endParaRPr lang="ko-KR" altLang="en-US" sz="9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sp>
        <p:nvSpPr>
          <p:cNvPr id="30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7" y="1197546"/>
            <a:ext cx="11015965" cy="7920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/>
              <a:t>각국 글로벌 국가들의 반도체 패권 경쟁 심화</a:t>
            </a:r>
            <a: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  <a:t/>
            </a:r>
            <a:br>
              <a:rPr lang="en-US" altLang="ko-KR" sz="1200" dirty="0">
                <a:solidFill>
                  <a:srgbClr val="000000"/>
                </a:solidFill>
                <a:latin typeface="+mj-ea"/>
                <a:ea typeface="+mj-ea"/>
              </a:rPr>
            </a:br>
            <a:endParaRPr lang="en-US" altLang="ko-KR" sz="1400" dirty="0"/>
          </a:p>
          <a:p>
            <a:pPr>
              <a:buClr>
                <a:schemeClr val="tx1"/>
              </a:buClr>
            </a:pPr>
            <a:r>
              <a:rPr lang="ko-KR" altLang="en-US" sz="1400" dirty="0" smtClean="0"/>
              <a:t>자국 내 원활한 반도체 공급을 위한 정책 및 지원이 늘어나고 있음</a:t>
            </a:r>
            <a:endParaRPr lang="ko-KR" altLang="en-US" sz="1400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6313612" y="2402505"/>
            <a:ext cx="5293370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 지정학의 중심이 된 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‘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반도체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’ &gt;</a:t>
            </a:r>
            <a:endParaRPr lang="ko-KR" altLang="en-US" sz="15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41603" y="6135779"/>
            <a:ext cx="40223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* </a:t>
            </a:r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KB</a:t>
            </a:r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증권</a:t>
            </a:r>
            <a:endParaRPr lang="ko-KR" altLang="en-US" sz="9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361078"/>
              </p:ext>
            </p:extLst>
          </p:nvPr>
        </p:nvGraphicFramePr>
        <p:xfrm>
          <a:off x="6313612" y="2892211"/>
          <a:ext cx="5293370" cy="3255806"/>
        </p:xfrm>
        <a:graphic>
          <a:graphicData uri="http://schemas.openxmlformats.org/drawingml/2006/table">
            <a:tbl>
              <a:tblPr/>
              <a:tblGrid>
                <a:gridCol w="1008111">
                  <a:extLst>
                    <a:ext uri="{9D8B030D-6E8A-4147-A177-3AD203B41FA5}">
                      <a16:colId xmlns:a16="http://schemas.microsoft.com/office/drawing/2014/main" val="687216446"/>
                    </a:ext>
                  </a:extLst>
                </a:gridCol>
                <a:gridCol w="572882">
                  <a:extLst>
                    <a:ext uri="{9D8B030D-6E8A-4147-A177-3AD203B41FA5}">
                      <a16:colId xmlns:a16="http://schemas.microsoft.com/office/drawing/2014/main" val="3979475523"/>
                    </a:ext>
                  </a:extLst>
                </a:gridCol>
                <a:gridCol w="3712377">
                  <a:extLst>
                    <a:ext uri="{9D8B030D-6E8A-4147-A177-3AD203B41FA5}">
                      <a16:colId xmlns:a16="http://schemas.microsoft.com/office/drawing/2014/main" val="1529256650"/>
                    </a:ext>
                  </a:extLst>
                </a:gridCol>
              </a:tblGrid>
              <a:tr h="393567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구분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내용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401605"/>
                  </a:ext>
                </a:extLst>
              </a:tr>
              <a:tr h="504000">
                <a:tc rowSpan="2"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미국의 </a:t>
                      </a:r>
                      <a:endParaRPr lang="en-US" altLang="ko-KR" sz="12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57717" rtl="0" eaLnBrk="1" fontAlgn="ctr" latinLnBrk="1" hangingPunct="1"/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‘Chip 4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동맹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’ 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제안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일본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대만 등에 개별적으로 제안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algn="l" fontAlgn="ctr">
                        <a:buNone/>
                      </a:pP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077187"/>
                  </a:ext>
                </a:extLst>
              </a:tr>
              <a:tr h="44172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Chip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4 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국가 간 투자 확대 및 공장 증설을 </a:t>
                      </a:r>
                      <a:endParaRPr lang="en-US" altLang="ko-KR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ctr" fontAlgn="ctr">
                        <a:buNone/>
                      </a:pP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골자로 한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반도체 </a:t>
                      </a:r>
                      <a:r>
                        <a:rPr lang="ko-KR" alt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공급망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구축 목적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&amp; 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 배제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algn="l" fontAlgn="ctr">
                        <a:buNone/>
                      </a:pP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0923501"/>
                  </a:ext>
                </a:extLst>
              </a:tr>
              <a:tr h="1147934">
                <a:tc rowSpan="2"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윤 당선인에게</a:t>
                      </a:r>
                      <a:endParaRPr lang="en-US" altLang="ko-KR" sz="12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57717" rtl="0" eaLnBrk="1" fontAlgn="ctr" latinLnBrk="1" hangingPunct="1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전화한 </a:t>
                      </a:r>
                      <a:endParaRPr lang="en-US" altLang="ko-KR" sz="12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57717" rtl="0" eaLnBrk="1" fontAlgn="ctr" latinLnBrk="1" hangingPunct="1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미국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중국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미국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None/>
                      </a:pP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3/10 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바이든 대통령의 전화</a:t>
                      </a:r>
                      <a:endParaRPr lang="en-US" altLang="ko-KR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- 3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 현안 명시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기후변화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코로나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19, </a:t>
                      </a:r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공급망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문제</a:t>
                      </a:r>
                      <a:endParaRPr lang="en-US" altLang="ko-KR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통화 직전 화상으로 삼성전자와 미국 반도체 기업을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불러</a:t>
                      </a:r>
                      <a:endParaRPr lang="en-US" altLang="ko-KR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 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반도체 </a:t>
                      </a:r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공급망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대책 논의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1664632"/>
                  </a:ext>
                </a:extLst>
              </a:tr>
              <a:tr h="76858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fontAlgn="ctr">
                        <a:buNone/>
                      </a:pP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None/>
                      </a:pP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3/25 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시진핑 주석의 전화</a:t>
                      </a:r>
                      <a:endParaRPr lang="en-US" altLang="ko-KR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중국은 한국과 협력해 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‘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글로벌 </a:t>
                      </a:r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공급망의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안정성 및</a:t>
                      </a:r>
                      <a:endParaRPr lang="en-US" altLang="ko-KR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원활성을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보장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하기 위해 적극 노력하기를 원함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8154048"/>
                  </a:ext>
                </a:extLst>
              </a:tr>
            </a:tbl>
          </a:graphicData>
        </a:graphic>
      </p:graphicFrame>
      <p:sp>
        <p:nvSpPr>
          <p:cNvPr id="17" name="모서리가 둥근 직사각형 16"/>
          <p:cNvSpPr/>
          <p:nvPr/>
        </p:nvSpPr>
        <p:spPr>
          <a:xfrm>
            <a:off x="676301" y="2487360"/>
            <a:ext cx="4773214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 미국에서 추진 중인 반도체 법안 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&gt;</a:t>
            </a:r>
            <a:endParaRPr lang="ko-KR" altLang="en-US" sz="15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350215"/>
              </p:ext>
            </p:extLst>
          </p:nvPr>
        </p:nvGraphicFramePr>
        <p:xfrm>
          <a:off x="676301" y="2892211"/>
          <a:ext cx="4773214" cy="3201878"/>
        </p:xfrm>
        <a:graphic>
          <a:graphicData uri="http://schemas.openxmlformats.org/drawingml/2006/table">
            <a:tbl>
              <a:tblPr/>
              <a:tblGrid>
                <a:gridCol w="1151805">
                  <a:extLst>
                    <a:ext uri="{9D8B030D-6E8A-4147-A177-3AD203B41FA5}">
                      <a16:colId xmlns:a16="http://schemas.microsoft.com/office/drawing/2014/main" val="687216446"/>
                    </a:ext>
                  </a:extLst>
                </a:gridCol>
                <a:gridCol w="3621409">
                  <a:extLst>
                    <a:ext uri="{9D8B030D-6E8A-4147-A177-3AD203B41FA5}">
                      <a16:colId xmlns:a16="http://schemas.microsoft.com/office/drawing/2014/main" val="1529256650"/>
                    </a:ext>
                  </a:extLst>
                </a:gridCol>
              </a:tblGrid>
              <a:tr h="538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법안 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주요 내용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9401605"/>
                  </a:ext>
                </a:extLst>
              </a:tr>
              <a:tr h="1839852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미국 혁신 </a:t>
                      </a:r>
                      <a:endParaRPr lang="en-US" altLang="ko-KR" sz="12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57717" rtl="0" eaLnBrk="1" fontAlgn="ctr" latinLnBrk="1" hangingPunct="1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경쟁 법안</a:t>
                      </a:r>
                      <a:endParaRPr lang="en-US" altLang="ko-KR" sz="12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57717" rtl="0" eaLnBrk="1" fontAlgn="ctr" latinLnBrk="1" hangingPunct="1"/>
                      <a:endParaRPr lang="en-US" altLang="ko-KR" sz="12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57717" rtl="0" eaLnBrk="1" fontAlgn="ctr" latinLnBrk="1" hangingPunct="1"/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(2021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년 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6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월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 상원 가결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향후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년 간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2,500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 달러 집중 지원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기술개발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1,900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 달러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반도체 대상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540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 달러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</a:p>
                    <a:p>
                      <a:pPr algn="l" fontAlgn="ctr"/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차량용 반도체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 달러 개발 할애</a:t>
                      </a:r>
                      <a:endParaRPr lang="en-US" altLang="ko-KR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/>
                      <a:endParaRPr lang="en-US" altLang="ko-KR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/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 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 아메리카 </a:t>
                      </a:r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(Buy America) 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확대</a:t>
                      </a:r>
                      <a:endParaRPr lang="en-US" altLang="ko-KR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/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미국 제조업 기반 강화 및 미국 경제의 </a:t>
                      </a:r>
                      <a:r>
                        <a:rPr lang="ko-KR" altLang="en-US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탈중국화</a:t>
                      </a:r>
                      <a:endParaRPr lang="en-US" altLang="ko-KR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/>
                      <a:r>
                        <a:rPr lang="en-US" altLang="ko-K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</a:t>
                      </a:r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지적재산권 보호 의무를 중국에 압박 및 </a:t>
                      </a:r>
                      <a:endParaRPr lang="en-US" altLang="ko-KR" sz="12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/>
                      <a:r>
                        <a:rPr lang="ko-KR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  중국과의연계 차단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8077187"/>
                  </a:ext>
                </a:extLst>
              </a:tr>
              <a:tr h="823593">
                <a:tc>
                  <a:txBody>
                    <a:bodyPr/>
                    <a:lstStyle/>
                    <a:p>
                      <a:pPr marL="0" algn="ctr" defTabSz="957717" rtl="0" eaLnBrk="1" fontAlgn="ctr" latinLnBrk="1" hangingPunct="1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미국 경쟁 법안</a:t>
                      </a:r>
                      <a:endParaRPr lang="en-US" altLang="ko-KR" sz="12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57717" rtl="0" eaLnBrk="1" fontAlgn="ctr" latinLnBrk="1" hangingPunct="1"/>
                      <a:endParaRPr lang="en-US" altLang="ko-KR" sz="12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algn="ctr" defTabSz="957717" rtl="0" eaLnBrk="1" fontAlgn="ctr" latinLnBrk="1" hangingPunct="1"/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(2022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년 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월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28600" indent="-228600" algn="l" fontAlgn="ctr">
                        <a:buAutoNum type="arabicPeriod"/>
                      </a:pP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미 하원 최종안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자국 내 반도체 산업 육성에 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520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억 달러 지원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-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중국과 경쟁 촉진 및 미국에 제품 수출 시 반덤핑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indent="0" algn="l" fontAlgn="ctr">
                        <a:buNone/>
                      </a:pP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규정 강화 적용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1664632"/>
                  </a:ext>
                </a:extLst>
              </a:tr>
            </a:tbl>
          </a:graphicData>
        </a:graphic>
      </p:graphicFrame>
      <p:sp>
        <p:nvSpPr>
          <p:cNvPr id="18" name="직사각형 17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85375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/>
              <a:t>혁신 성장 테마 </a:t>
            </a:r>
            <a:r>
              <a:rPr lang="en-US" altLang="ko-KR" dirty="0"/>
              <a:t>: </a:t>
            </a:r>
            <a:r>
              <a:rPr lang="ko-KR" altLang="en-US" dirty="0" smtClean="0"/>
              <a:t>사이버보안</a:t>
            </a:r>
            <a:endParaRPr lang="ko-KR" altLang="en-US" dirty="0"/>
          </a:p>
        </p:txBody>
      </p:sp>
      <p:sp>
        <p:nvSpPr>
          <p:cNvPr id="9" name="다이아몬드 8"/>
          <p:cNvSpPr/>
          <p:nvPr/>
        </p:nvSpPr>
        <p:spPr>
          <a:xfrm>
            <a:off x="914119" y="3297747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10" name="다이아몬드 9"/>
          <p:cNvSpPr/>
          <p:nvPr/>
        </p:nvSpPr>
        <p:spPr>
          <a:xfrm>
            <a:off x="918475" y="1931378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 flipV="1">
            <a:off x="827052" y="2997200"/>
            <a:ext cx="10183800" cy="843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827052" y="4508703"/>
            <a:ext cx="10183800" cy="1385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다이아몬드 15"/>
          <p:cNvSpPr/>
          <p:nvPr/>
        </p:nvSpPr>
        <p:spPr>
          <a:xfrm>
            <a:off x="835760" y="1929410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다이아몬드 16"/>
          <p:cNvSpPr/>
          <p:nvPr/>
        </p:nvSpPr>
        <p:spPr>
          <a:xfrm>
            <a:off x="835760" y="3297961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다이아몬드 17"/>
          <p:cNvSpPr/>
          <p:nvPr/>
        </p:nvSpPr>
        <p:spPr>
          <a:xfrm>
            <a:off x="927178" y="4775617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19" name="다이아몬드 18"/>
          <p:cNvSpPr/>
          <p:nvPr/>
        </p:nvSpPr>
        <p:spPr>
          <a:xfrm>
            <a:off x="848818" y="4775831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3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62939" y="1948788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디지털 전환 국면 </a:t>
            </a:r>
            <a:r>
              <a:rPr lang="ko-KR" altLang="en-US" sz="2000" dirty="0">
                <a:latin typeface="+mj-ea"/>
                <a:ea typeface="+mj-ea"/>
              </a:rPr>
              <a:t>속 구조적으로 높아지는 사이버보안의 중요성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03837" y="3228765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정부와 기업의 사이버보안 투자 증가</a:t>
            </a:r>
            <a:r>
              <a:rPr lang="ko-KR" altLang="en-US" sz="2000" dirty="0">
                <a:latin typeface="+mj-ea"/>
                <a:ea typeface="+mj-ea"/>
              </a:rPr>
              <a:t>는 이제부터 시작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06480" y="3678917"/>
            <a:ext cx="9503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사이버공격에 대한 기업들의 준비 단계는 아직 초기 국면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각국 정부와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빅테크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중심으로 단계적인 대응책 제시되고 있어</a:t>
            </a:r>
          </a:p>
          <a:p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사이버보안 관련 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M&amp;A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딜 건수 증가 추세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기업들의 사이버보안 투자에 대한 인식 전환 트렌드 반영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80333" y="2373527"/>
            <a:ext cx="8233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디지털 전환 확대와 함께 부각되는 사이버보안에 대한 중요성</a:t>
            </a:r>
          </a:p>
          <a:p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Web 3.0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시대에 필수적인 사이버보안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탈중앙화된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플랫폼 간 연결성 확보 과정에서 대두될 사이버공격 리스크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03837" y="4740933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2"/>
                </a:solidFill>
                <a:latin typeface="+mj-ea"/>
                <a:ea typeface="+mj-ea"/>
              </a:rPr>
              <a:t>사이버보안 시장 확대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개별 기업보다 </a:t>
            </a:r>
            <a:r>
              <a:rPr lang="en-US" altLang="ko-KR" sz="2000" dirty="0">
                <a:solidFill>
                  <a:schemeClr val="bg2"/>
                </a:solidFill>
                <a:latin typeface="+mj-ea"/>
                <a:ea typeface="+mj-ea"/>
              </a:rPr>
              <a:t>ETF</a:t>
            </a:r>
            <a:r>
              <a:rPr lang="ko-KR" altLang="en-US" sz="2000" dirty="0">
                <a:latin typeface="+mj-ea"/>
                <a:ea typeface="+mj-ea"/>
              </a:rPr>
              <a:t>로 접근해야 하는 이유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06480" y="5191085"/>
            <a:ext cx="9719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시장의 구조적 성장이 기대되는 가운데 업계 전반적 수혜가 기대되는 국면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온프레미스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</a:t>
            </a:r>
            <a:r>
              <a:rPr lang="en-US" altLang="ko-KR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on-premise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)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부터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클라우드까지</a:t>
            </a:r>
            <a:endParaRPr lang="ko-KR" altLang="en-US" sz="12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다양한 국적의 글로벌 사이버보안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대장주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기업들을 충실히 편입한 포트폴리오에 주목할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필요</a:t>
            </a:r>
            <a:endParaRPr lang="ko-KR" altLang="en-US" sz="12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07764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/>
              <a:t>혁신 성장 테마 </a:t>
            </a:r>
            <a:r>
              <a:rPr lang="en-US" altLang="ko-KR" dirty="0"/>
              <a:t>: </a:t>
            </a:r>
            <a:r>
              <a:rPr lang="ko-KR" altLang="en-US" dirty="0" smtClean="0"/>
              <a:t>사이버보안</a:t>
            </a:r>
            <a:endParaRPr lang="ko-KR" altLang="en-US" dirty="0"/>
          </a:p>
        </p:txBody>
      </p:sp>
      <p:sp>
        <p:nvSpPr>
          <p:cNvPr id="26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7" y="1197546"/>
            <a:ext cx="11015965" cy="7920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/>
              <a:t>다양한 유형의 사이버공격이 빠르게 증가 중 </a:t>
            </a:r>
            <a:r>
              <a:rPr lang="en-US" altLang="ko-KR" sz="1400" dirty="0" smtClean="0"/>
              <a:t>: 2020</a:t>
            </a:r>
            <a:r>
              <a:rPr lang="ko-KR" altLang="en-US" sz="1400" dirty="0" smtClean="0"/>
              <a:t>년 약 </a:t>
            </a:r>
            <a:r>
              <a:rPr lang="en-US" altLang="ko-KR" sz="1400" dirty="0" smtClean="0"/>
              <a:t>3</a:t>
            </a:r>
            <a:r>
              <a:rPr lang="ko-KR" altLang="en-US" sz="1400" dirty="0" smtClean="0"/>
              <a:t>억 건의 </a:t>
            </a:r>
            <a:r>
              <a:rPr lang="ko-KR" altLang="en-US" sz="1400" dirty="0" err="1" smtClean="0"/>
              <a:t>랜섬웨어</a:t>
            </a:r>
            <a:r>
              <a:rPr lang="ko-KR" altLang="en-US" sz="1400" dirty="0" smtClean="0"/>
              <a:t> 범죄</a:t>
            </a:r>
            <a:r>
              <a:rPr lang="en-US" altLang="ko-KR" sz="1400" dirty="0" smtClean="0"/>
              <a:t>, 21</a:t>
            </a:r>
            <a:r>
              <a:rPr lang="ko-KR" altLang="en-US" sz="1400" dirty="0" smtClean="0"/>
              <a:t>년 상반기에만 </a:t>
            </a:r>
            <a:r>
              <a:rPr lang="en-US" altLang="ko-KR" sz="1400" dirty="0" smtClean="0"/>
              <a:t>3</a:t>
            </a:r>
            <a:r>
              <a:rPr lang="ko-KR" altLang="en-US" sz="1400" dirty="0" smtClean="0"/>
              <a:t>억 건 상회</a:t>
            </a:r>
            <a:endParaRPr lang="en-US" altLang="ko-KR" sz="1400" dirty="0" smtClean="0"/>
          </a:p>
          <a:p>
            <a:pPr>
              <a:buClr>
                <a:schemeClr val="tx1"/>
              </a:buClr>
            </a:pPr>
            <a:endParaRPr lang="en-US" altLang="ko-KR" sz="1400" dirty="0"/>
          </a:p>
          <a:p>
            <a:pPr>
              <a:buClr>
                <a:schemeClr val="tx1"/>
              </a:buClr>
            </a:pPr>
            <a:r>
              <a:rPr lang="ko-KR" altLang="en-US" sz="1400" dirty="0" smtClean="0"/>
              <a:t>단순한 데이터의 </a:t>
            </a:r>
            <a:r>
              <a:rPr lang="ko-KR" altLang="en-US" sz="1400" dirty="0" err="1" smtClean="0"/>
              <a:t>인질화를</a:t>
            </a:r>
            <a:r>
              <a:rPr lang="ko-KR" altLang="en-US" sz="1400" dirty="0" smtClean="0"/>
              <a:t> 넘어서 회사 중요 정보 유출 리스크도 상승하고 있음</a:t>
            </a:r>
            <a:endParaRPr lang="ko-KR" altLang="en-US" sz="1400" dirty="0"/>
          </a:p>
        </p:txBody>
      </p:sp>
      <p:sp>
        <p:nvSpPr>
          <p:cNvPr id="27" name="TextBox 26"/>
          <p:cNvSpPr txBox="1"/>
          <p:nvPr/>
        </p:nvSpPr>
        <p:spPr>
          <a:xfrm flipH="1">
            <a:off x="696987" y="6084885"/>
            <a:ext cx="26642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</a:t>
            </a:r>
            <a:r>
              <a:rPr lang="en-US" altLang="ko-KR" sz="900" dirty="0" err="1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SonicWall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, </a:t>
            </a:r>
            <a:r>
              <a:rPr lang="ko-KR" altLang="en-US" sz="900" dirty="0" err="1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미래에셋자산운용</a:t>
            </a:r>
            <a:endParaRPr lang="ko-KR" altLang="en-US" sz="9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696987" y="2574448"/>
            <a:ext cx="4824536" cy="315535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 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글로벌 </a:t>
            </a:r>
            <a:r>
              <a:rPr lang="ko-KR" altLang="en-US" sz="1500" dirty="0" err="1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랜섬웨어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 발생 건수 추이 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&gt;</a:t>
            </a:r>
            <a:endParaRPr lang="ko-KR" altLang="en-US" sz="15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graphicFrame>
        <p:nvGraphicFramePr>
          <p:cNvPr id="29" name="차트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57974"/>
              </p:ext>
            </p:extLst>
          </p:nvPr>
        </p:nvGraphicFramePr>
        <p:xfrm>
          <a:off x="609265" y="3040452"/>
          <a:ext cx="5137036" cy="3044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TextBox 29"/>
          <p:cNvSpPr txBox="1"/>
          <p:nvPr/>
        </p:nvSpPr>
        <p:spPr>
          <a:xfrm flipH="1">
            <a:off x="6085644" y="6077083"/>
            <a:ext cx="38164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IBM, </a:t>
            </a:r>
            <a:r>
              <a:rPr lang="ko-KR" altLang="en-US" sz="900" dirty="0" err="1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미래에셋자산운용</a:t>
            </a:r>
            <a:endParaRPr lang="ko-KR" altLang="en-US" sz="9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6169595" y="2574448"/>
            <a:ext cx="5121169" cy="315535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 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데이터 유출 관련 피해 규모 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&gt;</a:t>
            </a:r>
            <a:endParaRPr lang="ko-KR" altLang="en-US" sz="15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graphicFrame>
        <p:nvGraphicFramePr>
          <p:cNvPr id="32" name="차트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215989"/>
              </p:ext>
            </p:extLst>
          </p:nvPr>
        </p:nvGraphicFramePr>
        <p:xfrm>
          <a:off x="6169595" y="3154031"/>
          <a:ext cx="5229963" cy="2930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225163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- </a:t>
            </a:r>
            <a:r>
              <a:rPr lang="ko-KR" altLang="en-US" dirty="0"/>
              <a:t>혁신 성장 테마 </a:t>
            </a:r>
            <a:r>
              <a:rPr lang="en-US" altLang="ko-KR" dirty="0"/>
              <a:t>: </a:t>
            </a:r>
            <a:r>
              <a:rPr lang="ko-KR" altLang="en-US" dirty="0" smtClean="0"/>
              <a:t>사이버보안</a:t>
            </a:r>
            <a:endParaRPr lang="ko-KR" altLang="en-US" dirty="0"/>
          </a:p>
        </p:txBody>
      </p:sp>
      <p:sp>
        <p:nvSpPr>
          <p:cNvPr id="26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7" y="1197546"/>
            <a:ext cx="11015965" cy="7920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/>
              <a:t>글로벌 정부 및 기업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급증하는 사이버공격 리스크 대비를 위해 사이버보안 투자 증가</a:t>
            </a:r>
            <a:endParaRPr lang="en-US" altLang="ko-KR" sz="1400" dirty="0" smtClean="0"/>
          </a:p>
          <a:p>
            <a:pPr>
              <a:buClr>
                <a:schemeClr val="tx1"/>
              </a:buClr>
            </a:pPr>
            <a:endParaRPr lang="en-US" altLang="ko-KR" sz="1400" dirty="0"/>
          </a:p>
          <a:p>
            <a:pPr>
              <a:buClr>
                <a:schemeClr val="tx1"/>
              </a:buClr>
            </a:pPr>
            <a:r>
              <a:rPr lang="ko-KR" altLang="en-US" sz="1400" dirty="0" smtClean="0"/>
              <a:t>글로벌 </a:t>
            </a:r>
            <a:r>
              <a:rPr lang="ko-KR" altLang="en-US" sz="1400" dirty="0" err="1" smtClean="0"/>
              <a:t>빅테크</a:t>
            </a:r>
            <a:r>
              <a:rPr lang="ko-KR" altLang="en-US" sz="1400" dirty="0" smtClean="0"/>
              <a:t> 기업들의 사이버보안에 대한 적극적인 투자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사이버보안 관련 기업 </a:t>
            </a:r>
            <a:r>
              <a:rPr lang="en-US" altLang="ko-KR" sz="1400" dirty="0" smtClean="0"/>
              <a:t>M&amp;A </a:t>
            </a:r>
            <a:r>
              <a:rPr lang="ko-KR" altLang="en-US" sz="1400" dirty="0" smtClean="0"/>
              <a:t>등 확대</a:t>
            </a:r>
            <a:endParaRPr lang="ko-KR" altLang="en-US" sz="1400" dirty="0"/>
          </a:p>
        </p:txBody>
      </p:sp>
      <p:sp>
        <p:nvSpPr>
          <p:cNvPr id="27" name="TextBox 26"/>
          <p:cNvSpPr txBox="1"/>
          <p:nvPr/>
        </p:nvSpPr>
        <p:spPr>
          <a:xfrm flipH="1">
            <a:off x="696987" y="6084885"/>
            <a:ext cx="26642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Cybersecurity Ventures, </a:t>
            </a:r>
            <a:r>
              <a:rPr lang="ko-KR" altLang="en-US" sz="900" dirty="0" err="1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미래에셋자산운용</a:t>
            </a:r>
            <a:endParaRPr lang="ko-KR" altLang="en-US" sz="9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696987" y="2574448"/>
            <a:ext cx="4824536" cy="315535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 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글로벌 사이버보안 투자 규모 전망 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&gt;</a:t>
            </a:r>
            <a:endParaRPr lang="ko-KR" altLang="en-US" sz="15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 flipH="1">
            <a:off x="6085644" y="6152453"/>
            <a:ext cx="3816424" cy="157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CNBC, </a:t>
            </a:r>
            <a:r>
              <a:rPr lang="ko-KR" altLang="en-US" sz="900" dirty="0" err="1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미래에셋자산운용</a:t>
            </a:r>
            <a:endParaRPr lang="ko-KR" altLang="en-US" sz="9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6169595" y="2574448"/>
            <a:ext cx="5121169" cy="315535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 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미국 </a:t>
            </a:r>
            <a:r>
              <a:rPr lang="ko-KR" altLang="en-US" sz="1500" dirty="0" err="1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빅테크</a:t>
            </a:r>
            <a:r>
              <a:rPr lang="ko-KR" altLang="en-US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 기업들의 사이버보안 투자 계획</a:t>
            </a:r>
            <a:r>
              <a:rPr lang="en-US" altLang="ko-KR" sz="15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&gt;</a:t>
            </a:r>
            <a:endParaRPr lang="ko-KR" altLang="en-US" sz="15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graphicFrame>
        <p:nvGraphicFramePr>
          <p:cNvPr id="16" name="차트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1224127"/>
              </p:ext>
            </p:extLst>
          </p:nvPr>
        </p:nvGraphicFramePr>
        <p:xfrm>
          <a:off x="721967" y="3069753"/>
          <a:ext cx="5087587" cy="3015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322917"/>
              </p:ext>
            </p:extLst>
          </p:nvPr>
        </p:nvGraphicFramePr>
        <p:xfrm>
          <a:off x="6106738" y="2889983"/>
          <a:ext cx="5184025" cy="328671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178404">
                  <a:extLst>
                    <a:ext uri="{9D8B030D-6E8A-4147-A177-3AD203B41FA5}">
                      <a16:colId xmlns:a16="http://schemas.microsoft.com/office/drawing/2014/main" val="3301715148"/>
                    </a:ext>
                  </a:extLst>
                </a:gridCol>
                <a:gridCol w="4005621">
                  <a:extLst>
                    <a:ext uri="{9D8B030D-6E8A-4147-A177-3AD203B41FA5}">
                      <a16:colId xmlns:a16="http://schemas.microsoft.com/office/drawing/2014/main" val="3297989376"/>
                    </a:ext>
                  </a:extLst>
                </a:gridCol>
              </a:tblGrid>
              <a:tr h="32378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j-ea"/>
                          <a:ea typeface="+mj-ea"/>
                        </a:rPr>
                        <a:t>기업</a:t>
                      </a:r>
                      <a:endParaRPr lang="ko-KR" altLang="en-US" sz="12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j-ea"/>
                          <a:ea typeface="+mj-ea"/>
                        </a:rPr>
                        <a:t>투자 내용</a:t>
                      </a:r>
                      <a:endParaRPr lang="ko-KR" altLang="en-US" sz="12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880898"/>
                  </a:ext>
                </a:extLst>
              </a:tr>
              <a:tr h="55409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애플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717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9,000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개 이상의 부품 </a:t>
                      </a:r>
                      <a:r>
                        <a:rPr lang="ko-KR" altLang="en-US" sz="1200" u="none" strike="noStrike" dirty="0" err="1" smtClean="0">
                          <a:effectLst/>
                          <a:latin typeface="+mn-ea"/>
                          <a:ea typeface="+mn-ea"/>
                        </a:rPr>
                        <a:t>협력사들을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 위한 새로운 보안 프로그램 개발</a:t>
                      </a:r>
                      <a:endParaRPr lang="ko-KR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1663529"/>
                  </a:ext>
                </a:extLst>
              </a:tr>
              <a:tr h="55409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마이크로소프트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717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년간 </a:t>
                      </a:r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200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억 달러를 투자해 고도화된 사이버보안을 강화하고</a:t>
                      </a:r>
                      <a:endParaRPr lang="en-US" altLang="ko-KR" sz="1200" u="none" strike="noStrike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57717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보안 훈련 </a:t>
                      </a:r>
                      <a:r>
                        <a:rPr lang="ko-KR" altLang="en-US" sz="1200" u="none" strike="noStrike" dirty="0" err="1" smtClean="0">
                          <a:effectLst/>
                          <a:latin typeface="+mn-ea"/>
                          <a:ea typeface="+mn-ea"/>
                        </a:rPr>
                        <a:t>파트너쉽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 확장</a:t>
                      </a:r>
                      <a:endParaRPr lang="ko-KR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1829082"/>
                  </a:ext>
                </a:extLst>
              </a:tr>
              <a:tr h="6503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IBM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717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년간 </a:t>
                      </a:r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만명의 직원들에게 사이버보안 교육을 실시하며 중요</a:t>
                      </a:r>
                      <a:endParaRPr lang="en-US" altLang="ko-KR" sz="1200" u="none" strike="noStrike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57717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인프라 시설에 대한 새로운 데이터</a:t>
                      </a:r>
                      <a:r>
                        <a:rPr lang="ko-KR" altLang="en-US" sz="1200" u="none" strike="noStrike" baseline="0" dirty="0" smtClean="0">
                          <a:effectLst/>
                          <a:latin typeface="+mn-ea"/>
                          <a:ea typeface="+mn-ea"/>
                        </a:rPr>
                        <a:t> 저장 솔루션 제공</a:t>
                      </a:r>
                      <a:endParaRPr lang="ko-KR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5799212"/>
                  </a:ext>
                </a:extLst>
              </a:tr>
              <a:tr h="6503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알파벳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717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년간 </a:t>
                      </a:r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100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억 달러를 사이버보안에 투자하며 </a:t>
                      </a:r>
                      <a:r>
                        <a:rPr lang="en-US" altLang="ko-KR" sz="1200" u="none" strike="noStrike" dirty="0" smtClean="0">
                          <a:effectLst/>
                          <a:latin typeface="+mn-ea"/>
                          <a:ea typeface="+mn-ea"/>
                        </a:rPr>
                        <a:t>IT</a:t>
                      </a:r>
                      <a:r>
                        <a:rPr lang="en-US" altLang="ko-KR" sz="1200" u="none" strike="noStrike" baseline="0" dirty="0" smtClean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u="none" strike="noStrike" baseline="0" dirty="0" smtClean="0">
                          <a:effectLst/>
                          <a:latin typeface="+mn-ea"/>
                          <a:ea typeface="+mn-ea"/>
                        </a:rPr>
                        <a:t>지원 및 데이터 </a:t>
                      </a:r>
                      <a:endParaRPr lang="en-US" altLang="ko-KR" sz="1200" u="none" strike="noStrike" baseline="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57717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u="none" strike="noStrike" baseline="0" dirty="0" smtClean="0">
                          <a:effectLst/>
                          <a:latin typeface="+mn-ea"/>
                          <a:ea typeface="+mn-ea"/>
                        </a:rPr>
                        <a:t>분석 분야의 전문가 </a:t>
                      </a:r>
                      <a:r>
                        <a:rPr lang="en-US" altLang="ko-KR" sz="1200" u="none" strike="noStrike" baseline="0" dirty="0" smtClean="0"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200" u="none" strike="noStrike" baseline="0" dirty="0" smtClean="0">
                          <a:effectLst/>
                          <a:latin typeface="+mn-ea"/>
                          <a:ea typeface="+mn-ea"/>
                        </a:rPr>
                        <a:t>만명에 사이버보안 훈련 실시 </a:t>
                      </a:r>
                      <a:endParaRPr lang="ko-KR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7421170"/>
                  </a:ext>
                </a:extLst>
              </a:tr>
              <a:tr h="55409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아마존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7717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u="none" strike="noStrike" dirty="0" err="1" smtClean="0">
                          <a:effectLst/>
                          <a:latin typeface="+mn-ea"/>
                          <a:ea typeface="+mn-ea"/>
                        </a:rPr>
                        <a:t>클라우드</a:t>
                      </a:r>
                      <a:r>
                        <a:rPr lang="ko-KR" altLang="en-US" sz="1200" u="none" strike="noStrike" dirty="0" smtClean="0">
                          <a:effectLst/>
                          <a:latin typeface="+mn-ea"/>
                          <a:ea typeface="+mn-ea"/>
                        </a:rPr>
                        <a:t> 서비스 고객에게 무료 다단계 인증 장치 제공</a:t>
                      </a:r>
                      <a:endParaRPr lang="ko-KR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6319334"/>
                  </a:ext>
                </a:extLst>
              </a:tr>
            </a:tbl>
          </a:graphicData>
        </a:graphic>
      </p:graphicFrame>
      <p:sp>
        <p:nvSpPr>
          <p:cNvPr id="18" name="직사각형 17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dirty="0" smtClean="0"/>
              <a:t>혁신 성장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69634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– </a:t>
            </a:r>
            <a:r>
              <a:rPr lang="ko-KR" altLang="en-US" dirty="0" smtClean="0"/>
              <a:t>포스트 코로나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리오프닝</a:t>
            </a:r>
            <a:endParaRPr lang="ko-KR" altLang="en-US" dirty="0"/>
          </a:p>
        </p:txBody>
      </p:sp>
      <p:sp>
        <p:nvSpPr>
          <p:cNvPr id="7" name="다이아몬드 6"/>
          <p:cNvSpPr/>
          <p:nvPr/>
        </p:nvSpPr>
        <p:spPr>
          <a:xfrm>
            <a:off x="914119" y="3307039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8" name="다이아몬드 7"/>
          <p:cNvSpPr/>
          <p:nvPr/>
        </p:nvSpPr>
        <p:spPr>
          <a:xfrm>
            <a:off x="918475" y="1940670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cxnSp>
        <p:nvCxnSpPr>
          <p:cNvPr id="9" name="직선 연결선 8"/>
          <p:cNvCxnSpPr/>
          <p:nvPr/>
        </p:nvCxnSpPr>
        <p:spPr>
          <a:xfrm flipV="1">
            <a:off x="827052" y="2997200"/>
            <a:ext cx="10165138" cy="10135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flipV="1">
            <a:off x="827052" y="4510088"/>
            <a:ext cx="10165138" cy="7907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다이아몬드 11"/>
          <p:cNvSpPr/>
          <p:nvPr/>
        </p:nvSpPr>
        <p:spPr>
          <a:xfrm>
            <a:off x="835760" y="1938702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3" name="다이아몬드 12"/>
          <p:cNvSpPr/>
          <p:nvPr/>
        </p:nvSpPr>
        <p:spPr>
          <a:xfrm>
            <a:off x="835760" y="3307253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4" name="다이아몬드 13"/>
          <p:cNvSpPr/>
          <p:nvPr/>
        </p:nvSpPr>
        <p:spPr>
          <a:xfrm>
            <a:off x="927178" y="4784909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15" name="다이아몬드 14"/>
          <p:cNvSpPr/>
          <p:nvPr/>
        </p:nvSpPr>
        <p:spPr>
          <a:xfrm>
            <a:off x="848818" y="4785123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3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62939" y="1958080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 smtClean="0">
                <a:latin typeface="+mj-ea"/>
                <a:ea typeface="+mj-ea"/>
              </a:rPr>
              <a:t>팬데믹에서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solidFill>
                  <a:schemeClr val="bg2"/>
                </a:solidFill>
                <a:latin typeface="+mj-ea"/>
                <a:ea typeface="+mj-ea"/>
              </a:rPr>
              <a:t>앤데믹</a:t>
            </a:r>
            <a:r>
              <a:rPr lang="ko-KR" altLang="en-US" sz="2000" dirty="0" err="1" smtClean="0">
                <a:latin typeface="+mj-ea"/>
                <a:ea typeface="+mj-ea"/>
              </a:rPr>
              <a:t>으로</a:t>
            </a:r>
            <a:r>
              <a:rPr lang="en-US" altLang="ko-KR" sz="2000" dirty="0" smtClean="0">
                <a:latin typeface="+mj-ea"/>
                <a:ea typeface="+mj-ea"/>
              </a:rPr>
              <a:t>, 2</a:t>
            </a:r>
            <a:r>
              <a:rPr lang="ko-KR" altLang="en-US" sz="2000" dirty="0" err="1" smtClean="0">
                <a:latin typeface="+mj-ea"/>
                <a:ea typeface="+mj-ea"/>
              </a:rPr>
              <a:t>년만에</a:t>
            </a:r>
            <a:r>
              <a:rPr lang="ko-KR" altLang="en-US" sz="2000" dirty="0" smtClean="0">
                <a:latin typeface="+mj-ea"/>
                <a:ea typeface="+mj-ea"/>
              </a:rPr>
              <a:t> 시작된 일상으로의 복귀   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03837" y="3238057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chemeClr val="bg2"/>
                </a:solidFill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보복 여행</a:t>
            </a:r>
            <a:r>
              <a:rPr lang="en-US" altLang="ko-KR" sz="2000" dirty="0" smtClean="0">
                <a:solidFill>
                  <a:schemeClr val="bg2"/>
                </a:solidFill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현실로 나타나는 여행에 대한 욕구 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06480" y="3688209"/>
            <a:ext cx="7792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정부가 국내 격리 면제 지침을 발표한 이후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해외 항공권 예약 건수는 지난해 동기대비 약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880%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증가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(*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인터파크투어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) </a:t>
            </a:r>
          </a:p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미국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여행협회에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따르면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2022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6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개월 이내 해외 여행 계획이 있다라고 답한 응답자의 비율은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91%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에 육박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(2022.02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기준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)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80333" y="2382819"/>
            <a:ext cx="8233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영국 모든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방역규제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완화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미국 접종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완료자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실내 마스크 착용 의무 해제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캐나다 백신 완료 관광객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입국시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PCR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면제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국내 실외 활동 시 마스크 착용 의무 폐지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4/18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부터 사회적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거리두기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전면 해제 </a:t>
            </a:r>
            <a:endParaRPr lang="ko-KR" altLang="en-US" sz="12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03837" y="4750225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+mj-ea"/>
                <a:ea typeface="+mj-ea"/>
              </a:rPr>
              <a:t>여행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레저 관련 기업들의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실적 회복   </a:t>
            </a:r>
            <a:endParaRPr lang="ko-KR" altLang="en-US" sz="2000" dirty="0">
              <a:solidFill>
                <a:schemeClr val="bg2"/>
              </a:solidFill>
              <a:latin typeface="+mj-ea"/>
              <a:ea typeface="+mj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06480" y="5200377"/>
            <a:ext cx="9719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한국관광통계에 따르면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2022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해외 출국자 수는 급격하게 회복하여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2023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년 코로나 이전 수치 회복 전망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디즈니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익스피디아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등 미국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리오프닝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관련주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어닝서프라이즈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기록하며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에어비앤비의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1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분기 예약은 처음으로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팬데믹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이전 수준으로 자체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가이던스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제시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smtClean="0"/>
              <a:t>포스트 코로나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403820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– </a:t>
            </a:r>
            <a:r>
              <a:rPr lang="ko-KR" altLang="en-US" dirty="0" smtClean="0"/>
              <a:t>포스트 코로나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리오프닝</a:t>
            </a:r>
            <a:endParaRPr lang="ko-KR" altLang="en-US" dirty="0"/>
          </a:p>
        </p:txBody>
      </p:sp>
      <p:sp>
        <p:nvSpPr>
          <p:cNvPr id="26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7" y="1197546"/>
            <a:ext cx="11015965" cy="7920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/>
              <a:t>코로나</a:t>
            </a:r>
            <a:r>
              <a:rPr lang="en-US" altLang="ko-KR" sz="1400" dirty="0" smtClean="0"/>
              <a:t>19</a:t>
            </a:r>
            <a:r>
              <a:rPr lang="ko-KR" altLang="en-US" sz="1400" dirty="0" smtClean="0"/>
              <a:t>로 인한 각종 규제 및 통제가 점차 해소</a:t>
            </a:r>
            <a:r>
              <a:rPr lang="en-US" altLang="ko-KR" sz="1400" dirty="0" smtClean="0"/>
              <a:t>, </a:t>
            </a:r>
            <a:r>
              <a:rPr lang="ko-KR" altLang="en-US" sz="1400" dirty="0" err="1" smtClean="0"/>
              <a:t>치명률이</a:t>
            </a:r>
            <a:r>
              <a:rPr lang="ko-KR" altLang="en-US" sz="1400" dirty="0" smtClean="0"/>
              <a:t> 낮아짐에 따라 </a:t>
            </a:r>
            <a:r>
              <a:rPr lang="ko-KR" altLang="en-US" sz="1400" dirty="0" err="1" smtClean="0"/>
              <a:t>리오프닝에</a:t>
            </a:r>
            <a:r>
              <a:rPr lang="ko-KR" altLang="en-US" sz="1400" dirty="0" smtClean="0"/>
              <a:t> 대한 기대감 상승</a:t>
            </a:r>
            <a:endParaRPr lang="en-US" altLang="ko-KR" sz="1400" dirty="0" smtClean="0"/>
          </a:p>
          <a:p>
            <a:pPr>
              <a:buClr>
                <a:schemeClr val="tx1"/>
              </a:buClr>
            </a:pPr>
            <a:endParaRPr lang="en-US" altLang="ko-KR" sz="1400" dirty="0"/>
          </a:p>
          <a:p>
            <a:pPr>
              <a:buClr>
                <a:schemeClr val="tx1"/>
              </a:buClr>
            </a:pPr>
            <a:r>
              <a:rPr lang="ko-KR" altLang="en-US" sz="1400" dirty="0" smtClean="0"/>
              <a:t>특히 최근 </a:t>
            </a:r>
            <a:r>
              <a:rPr lang="en-US" altLang="ko-KR" sz="1400" dirty="0" smtClean="0"/>
              <a:t>2</a:t>
            </a:r>
            <a:r>
              <a:rPr lang="ko-KR" altLang="en-US" sz="1400" dirty="0" smtClean="0"/>
              <a:t>년간 제한적이었던 여행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특히 해외 여행에 대한 </a:t>
            </a:r>
            <a:r>
              <a:rPr lang="ko-KR" altLang="en-US" sz="1400" dirty="0" err="1" smtClean="0"/>
              <a:t>니즈가</a:t>
            </a:r>
            <a:r>
              <a:rPr lang="ko-KR" altLang="en-US" sz="1400" dirty="0" smtClean="0"/>
              <a:t> 증가하고 있음</a:t>
            </a:r>
            <a:endParaRPr lang="ko-KR" altLang="en-US" sz="1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5C6376-E1A4-4E9A-AAD4-B824DD050279}"/>
              </a:ext>
            </a:extLst>
          </p:cNvPr>
          <p:cNvSpPr txBox="1"/>
          <p:nvPr/>
        </p:nvSpPr>
        <p:spPr>
          <a:xfrm>
            <a:off x="6131834" y="2836801"/>
            <a:ext cx="5456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&lt; 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2022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년 해외 여행 계획 관련 설문조사 결과 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&gt;</a:t>
            </a:r>
            <a:endParaRPr lang="ko-KR" altLang="en-US" sz="1600" dirty="0"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05" y="4080004"/>
            <a:ext cx="3400902" cy="435520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018" y="4365898"/>
            <a:ext cx="4652949" cy="1351660"/>
          </a:xfrm>
          <a:prstGeom prst="rect">
            <a:avLst/>
          </a:prstGeom>
        </p:spPr>
      </p:pic>
      <p:sp>
        <p:nvSpPr>
          <p:cNvPr id="32" name="Content Placeholder 2"/>
          <p:cNvSpPr txBox="1">
            <a:spLocks/>
          </p:cNvSpPr>
          <p:nvPr/>
        </p:nvSpPr>
        <p:spPr>
          <a:xfrm>
            <a:off x="797420" y="5909742"/>
            <a:ext cx="4638596" cy="284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 i="0" kern="1200">
                <a:solidFill>
                  <a:srgbClr val="F58220"/>
                </a:solidFill>
                <a:latin typeface="KoPub돋움체_Pro Bold" pitchFamily="18" charset="-127"/>
                <a:ea typeface="KoPub돋움체_Pro Bold" pitchFamily="18" charset="-127"/>
                <a:cs typeface="KoPub돋움체_Pro Bold" pitchFamily="18" charset="-127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아시아경제</a:t>
            </a:r>
            <a:r>
              <a:rPr lang="en-US" altLang="ko-KR" sz="140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, 2022.02.19</a:t>
            </a:r>
            <a:endParaRPr lang="en-US" altLang="ko-KR" sz="1400" dirty="0">
              <a:solidFill>
                <a:schemeClr val="tx1"/>
              </a:solidFill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18" y="3187885"/>
            <a:ext cx="4757991" cy="608755"/>
          </a:xfrm>
          <a:prstGeom prst="rect">
            <a:avLst/>
          </a:prstGeom>
        </p:spPr>
      </p:pic>
      <p:sp>
        <p:nvSpPr>
          <p:cNvPr id="34" name="Content Placeholder 2"/>
          <p:cNvSpPr txBox="1">
            <a:spLocks/>
          </p:cNvSpPr>
          <p:nvPr/>
        </p:nvSpPr>
        <p:spPr>
          <a:xfrm>
            <a:off x="754371" y="3751421"/>
            <a:ext cx="4638596" cy="284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 i="0" kern="1200">
                <a:solidFill>
                  <a:srgbClr val="F58220"/>
                </a:solidFill>
                <a:latin typeface="KoPub돋움체_Pro Bold" pitchFamily="18" charset="-127"/>
                <a:ea typeface="KoPub돋움체_Pro Bold" pitchFamily="18" charset="-127"/>
                <a:cs typeface="KoPub돋움체_Pro Bold" pitchFamily="18" charset="-127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Noto Sans"/>
                <a:ea typeface="+mn-ea"/>
                <a:cs typeface="Noto San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 smtClean="0">
                <a:solidFill>
                  <a:schemeClr val="tx1"/>
                </a:solidFill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YTN, 2022.03.15</a:t>
            </a:r>
            <a:endParaRPr lang="en-US" altLang="ko-KR" sz="1400" dirty="0">
              <a:solidFill>
                <a:schemeClr val="tx1"/>
              </a:solidFill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pic>
        <p:nvPicPr>
          <p:cNvPr id="35" name="그림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571" y="3157894"/>
            <a:ext cx="5634750" cy="304834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E5C6376-E1A4-4E9A-AAD4-B824DD050279}"/>
              </a:ext>
            </a:extLst>
          </p:cNvPr>
          <p:cNvSpPr txBox="1"/>
          <p:nvPr/>
        </p:nvSpPr>
        <p:spPr>
          <a:xfrm>
            <a:off x="868597" y="2836801"/>
            <a:ext cx="4700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&lt; 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여행 잠재 수요 관련 기사  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&gt;</a:t>
            </a:r>
            <a:endParaRPr lang="ko-KR" altLang="en-US" sz="1600" dirty="0"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 flipH="1">
            <a:off x="6085644" y="6166098"/>
            <a:ext cx="38164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US Travel Association, NH</a:t>
            </a:r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투자증권</a:t>
            </a:r>
            <a:endParaRPr lang="ko-KR" altLang="en-US" sz="9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smtClean="0"/>
              <a:t>포스트 코로나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1200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– </a:t>
            </a:r>
            <a:r>
              <a:rPr lang="ko-KR" altLang="en-US" dirty="0" smtClean="0"/>
              <a:t>포스트 코로나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리오프닝</a:t>
            </a:r>
            <a:endParaRPr lang="ko-KR" altLang="en-US" dirty="0"/>
          </a:p>
        </p:txBody>
      </p:sp>
      <p:sp>
        <p:nvSpPr>
          <p:cNvPr id="26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7" y="1197546"/>
            <a:ext cx="11015965" cy="7920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err="1" smtClean="0"/>
              <a:t>리오프닝</a:t>
            </a:r>
            <a:r>
              <a:rPr lang="ko-KR" altLang="en-US" sz="1400" dirty="0" smtClean="0"/>
              <a:t> 기대감으로 인해 이후 해외 출국자 수 추이 및 전망치도 재차 상승 중</a:t>
            </a:r>
            <a:endParaRPr lang="en-US" altLang="ko-KR" sz="1400" dirty="0" smtClean="0"/>
          </a:p>
          <a:p>
            <a:pPr>
              <a:buClr>
                <a:schemeClr val="tx1"/>
              </a:buClr>
            </a:pPr>
            <a:endParaRPr lang="en-US" altLang="ko-KR" sz="1400" dirty="0"/>
          </a:p>
          <a:p>
            <a:pPr>
              <a:buClr>
                <a:schemeClr val="tx1"/>
              </a:buClr>
            </a:pPr>
            <a:r>
              <a:rPr lang="ko-KR" altLang="en-US" sz="1400" dirty="0" smtClean="0"/>
              <a:t>해외 주요 여행 관련 기업들의 경우</a:t>
            </a:r>
            <a:r>
              <a:rPr lang="en-US" altLang="ko-KR" sz="1400" dirty="0" smtClean="0"/>
              <a:t>, 22</a:t>
            </a:r>
            <a:r>
              <a:rPr lang="ko-KR" altLang="en-US" sz="1400" dirty="0" smtClean="0"/>
              <a:t>년 </a:t>
            </a:r>
            <a:r>
              <a:rPr lang="en-US" altLang="ko-KR" sz="1400" dirty="0" smtClean="0"/>
              <a:t>1Q </a:t>
            </a:r>
            <a:r>
              <a:rPr lang="ko-KR" altLang="en-US" sz="1400" dirty="0" smtClean="0"/>
              <a:t>실적이 코로나</a:t>
            </a:r>
            <a:r>
              <a:rPr lang="en-US" altLang="ko-KR" sz="1400" dirty="0" smtClean="0"/>
              <a:t>19 </a:t>
            </a:r>
            <a:r>
              <a:rPr lang="ko-KR" altLang="en-US" sz="1400" dirty="0" smtClean="0"/>
              <a:t>이전과 비슷한 수준으로 상승 중</a:t>
            </a:r>
            <a:endParaRPr lang="ko-KR" altLang="en-US" sz="1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5C6376-E1A4-4E9A-AAD4-B824DD050279}"/>
              </a:ext>
            </a:extLst>
          </p:cNvPr>
          <p:cNvSpPr txBox="1"/>
          <p:nvPr/>
        </p:nvSpPr>
        <p:spPr>
          <a:xfrm>
            <a:off x="6131834" y="2515176"/>
            <a:ext cx="54564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&lt; 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국내 면세점 분기별 매출액 및 </a:t>
            </a:r>
            <a:r>
              <a:rPr lang="ko-KR" altLang="en-US" sz="1600" dirty="0" err="1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증감율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 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&gt;</a:t>
            </a:r>
            <a:endParaRPr lang="ko-KR" altLang="en-US" sz="1600" dirty="0"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E5C6376-E1A4-4E9A-AAD4-B824DD050279}"/>
              </a:ext>
            </a:extLst>
          </p:cNvPr>
          <p:cNvSpPr txBox="1"/>
          <p:nvPr/>
        </p:nvSpPr>
        <p:spPr>
          <a:xfrm>
            <a:off x="868597" y="2515176"/>
            <a:ext cx="47005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&lt; 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해외 출국자 추이 및 전망 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&gt;</a:t>
            </a:r>
            <a:endParaRPr lang="ko-KR" altLang="en-US" sz="1600" dirty="0"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 flipH="1">
            <a:off x="6085644" y="6166098"/>
            <a:ext cx="38164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US Travel Association, NH</a:t>
            </a:r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투자증권</a:t>
            </a:r>
            <a:endParaRPr lang="ko-KR" altLang="en-US" sz="9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548" y="2916923"/>
            <a:ext cx="4304686" cy="334956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 flipH="1">
            <a:off x="1150809" y="6172166"/>
            <a:ext cx="38164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출처 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: </a:t>
            </a:r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한국관광통계</a:t>
            </a:r>
            <a:r>
              <a:rPr lang="en-US" altLang="ko-KR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, </a:t>
            </a:r>
            <a:r>
              <a:rPr lang="ko-KR" altLang="en-US" sz="900" dirty="0" smtClean="0">
                <a:latin typeface="KoPub돋움체_Pro Medium" panose="02020603020101020101" pitchFamily="18" charset="-127"/>
                <a:ea typeface="KoPub돋움체_Pro Medium" panose="02020603020101020101" pitchFamily="18" charset="-127"/>
              </a:rPr>
              <a:t>하나금융투자</a:t>
            </a:r>
            <a:endParaRPr lang="ko-KR" altLang="en-US" sz="900" dirty="0">
              <a:latin typeface="KoPub돋움체_Pro Medium" panose="02020603020101020101" pitchFamily="18" charset="-127"/>
              <a:ea typeface="KoPub돋움체_Pro Medium" panose="02020603020101020101" pitchFamily="18" charset="-127"/>
            </a:endParaRPr>
          </a:p>
        </p:txBody>
      </p:sp>
      <p:graphicFrame>
        <p:nvGraphicFramePr>
          <p:cNvPr id="22" name="차트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341907"/>
              </p:ext>
            </p:extLst>
          </p:nvPr>
        </p:nvGraphicFramePr>
        <p:xfrm>
          <a:off x="6085643" y="2916923"/>
          <a:ext cx="5340535" cy="3249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r>
              <a:rPr lang="ko-KR" altLang="en-US" sz="1500" smtClean="0"/>
              <a:t>포스트 코로나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30658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– </a:t>
            </a:r>
            <a:r>
              <a:rPr lang="ko-KR" altLang="en-US" dirty="0" smtClean="0"/>
              <a:t>자산배분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리츠부동산인프라 </a:t>
            </a:r>
            <a:endParaRPr lang="ko-KR" altLang="en-US" dirty="0"/>
          </a:p>
        </p:txBody>
      </p:sp>
      <p:sp>
        <p:nvSpPr>
          <p:cNvPr id="13" name="다이아몬드 12"/>
          <p:cNvSpPr/>
          <p:nvPr/>
        </p:nvSpPr>
        <p:spPr>
          <a:xfrm>
            <a:off x="914119" y="3285963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14" name="다이아몬드 13"/>
          <p:cNvSpPr/>
          <p:nvPr/>
        </p:nvSpPr>
        <p:spPr>
          <a:xfrm>
            <a:off x="918475" y="1919594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827052" y="2986259"/>
            <a:ext cx="10166706" cy="10941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827052" y="4496919"/>
            <a:ext cx="10239087" cy="13169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다이아몬드 20"/>
          <p:cNvSpPr/>
          <p:nvPr/>
        </p:nvSpPr>
        <p:spPr>
          <a:xfrm>
            <a:off x="835760" y="1917626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2" name="다이아몬드 21"/>
          <p:cNvSpPr/>
          <p:nvPr/>
        </p:nvSpPr>
        <p:spPr>
          <a:xfrm>
            <a:off x="835760" y="3286177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3" name="다이아몬드 22"/>
          <p:cNvSpPr/>
          <p:nvPr/>
        </p:nvSpPr>
        <p:spPr>
          <a:xfrm>
            <a:off x="927178" y="4763833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24" name="다이아몬드 23"/>
          <p:cNvSpPr/>
          <p:nvPr/>
        </p:nvSpPr>
        <p:spPr>
          <a:xfrm>
            <a:off x="848818" y="4764047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3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62939" y="1937004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소액으로도</a:t>
            </a:r>
            <a:r>
              <a:rPr lang="ko-KR" altLang="en-US" sz="2000" dirty="0" smtClean="0">
                <a:latin typeface="+mj-ea"/>
                <a:ea typeface="+mj-ea"/>
              </a:rPr>
              <a:t> 가능한 부동산 투자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err="1" smtClean="0">
                <a:latin typeface="+mj-ea"/>
                <a:ea typeface="+mj-ea"/>
              </a:rPr>
              <a:t>인컴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+ </a:t>
            </a:r>
            <a:r>
              <a:rPr lang="ko-KR" altLang="en-US" sz="2000" dirty="0" err="1" smtClean="0">
                <a:latin typeface="+mj-ea"/>
                <a:ea typeface="+mj-ea"/>
              </a:rPr>
              <a:t>자본차익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03837" y="3216981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공모 리츠 활성화를 위한 정부의 의지</a:t>
            </a:r>
            <a:r>
              <a:rPr lang="ko-KR" altLang="en-US" sz="2000" dirty="0" smtClean="0">
                <a:latin typeface="+mj-ea"/>
                <a:ea typeface="+mj-ea"/>
              </a:rPr>
              <a:t>로 성장하는 국내 리츠 시장 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06480" y="3667133"/>
            <a:ext cx="7792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상장 리츠 절차 간소화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세제 혜택 등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정부의 공모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·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상장리츠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활성화를 위한 노력 지속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유동성 확보를 위한 방안으로 기업들의 리츠 상장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니즈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증대에 따라 상장 리츠 수 꾸준히 증가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80334" y="2361743"/>
            <a:ext cx="713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자산 보유만으로도 배당을 받을 수 있는 대표적인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인컴형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자산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부동산 리츠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오피스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리테일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등 부동산 자산은 장기적으로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우상향하여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부동산 투자를 통한 자본 차익 기대 가능 </a:t>
            </a:r>
            <a:endParaRPr lang="ko-KR" altLang="en-US" sz="12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03837" y="4729149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우량 리츠 </a:t>
            </a:r>
            <a:r>
              <a:rPr lang="en-US" altLang="ko-KR" sz="2000" dirty="0" smtClean="0">
                <a:solidFill>
                  <a:schemeClr val="bg2"/>
                </a:solidFill>
                <a:latin typeface="+mj-ea"/>
                <a:ea typeface="+mj-ea"/>
              </a:rPr>
              <a:t>&amp;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인프라 자산에 선별적으로 투자</a:t>
            </a:r>
            <a:r>
              <a:rPr lang="ko-KR" altLang="en-US" sz="2000" dirty="0" smtClean="0">
                <a:latin typeface="+mj-ea"/>
                <a:ea typeface="+mj-ea"/>
              </a:rPr>
              <a:t>하여 안정성 확보  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06480" y="5179301"/>
            <a:ext cx="77929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국내 최초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리츠 및 부동산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/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인프라 펀드에 집중 투자하는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ETF* (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특별자산종목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12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개 이상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) </a:t>
            </a:r>
          </a:p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1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개월 평균 시가총액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2,000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억 이상인 우량 리츠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&amp;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부동산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/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인프라 펀드에만 선별적으로 투자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en-US" altLang="ko-KR" sz="9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* </a:t>
            </a:r>
            <a:r>
              <a:rPr lang="ko-KR" altLang="en-US" sz="9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출처</a:t>
            </a:r>
            <a:r>
              <a:rPr lang="en-US" altLang="ko-KR" sz="9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KRX </a:t>
            </a:r>
            <a:r>
              <a:rPr lang="ko-KR" altLang="en-US" sz="9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정보데이터</a:t>
            </a:r>
            <a:r>
              <a:rPr lang="ko-KR" altLang="en-US" sz="9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시스템 </a:t>
            </a:r>
            <a:r>
              <a:rPr lang="en-US" altLang="ko-KR" sz="9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(2022.03.31 </a:t>
            </a:r>
            <a:r>
              <a:rPr lang="ko-KR" altLang="en-US" sz="9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기준</a:t>
            </a:r>
            <a:r>
              <a:rPr lang="en-US" altLang="ko-KR" sz="9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)</a:t>
            </a:r>
            <a:endParaRPr lang="ko-KR" altLang="en-US" sz="90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rgbClr val="77757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500" smtClean="0">
                <a:solidFill>
                  <a:schemeClr val="bg1"/>
                </a:solidFill>
              </a:rPr>
              <a:t>인플레이션</a:t>
            </a:r>
            <a:endParaRPr lang="ko-KR" altLang="en-US" sz="1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61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– </a:t>
            </a:r>
            <a:r>
              <a:rPr lang="ko-KR" altLang="en-US" dirty="0" smtClean="0"/>
              <a:t>자산배분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리츠부동산인프라 </a:t>
            </a:r>
            <a:endParaRPr lang="ko-KR" altLang="en-US" dirty="0"/>
          </a:p>
        </p:txBody>
      </p:sp>
      <p:sp>
        <p:nvSpPr>
          <p:cNvPr id="31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591017" y="1197546"/>
            <a:ext cx="11015965" cy="7920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ko-KR" altLang="en-US" sz="1400" dirty="0" smtClean="0"/>
              <a:t>정부의 </a:t>
            </a:r>
            <a:r>
              <a:rPr lang="en-US" altLang="ko-KR" sz="1400" dirty="0" smtClean="0"/>
              <a:t>‘</a:t>
            </a:r>
            <a:r>
              <a:rPr lang="ko-KR" altLang="en-US" sz="1400" dirty="0" err="1" smtClean="0"/>
              <a:t>공모형</a:t>
            </a:r>
            <a:r>
              <a:rPr lang="ko-KR" altLang="en-US" sz="1400" dirty="0" smtClean="0"/>
              <a:t> 부동산 간접투자 활성화 정책</a:t>
            </a:r>
            <a:r>
              <a:rPr lang="en-US" altLang="ko-KR" sz="1400" dirty="0" smtClean="0"/>
              <a:t>’</a:t>
            </a:r>
            <a:r>
              <a:rPr lang="ko-KR" altLang="en-US" sz="1400" dirty="0" smtClean="0"/>
              <a:t> 시행에 따른 공모 리츠</a:t>
            </a:r>
            <a:r>
              <a:rPr lang="en-US" altLang="ko-KR" sz="1400" dirty="0" smtClean="0"/>
              <a:t>/</a:t>
            </a:r>
            <a:r>
              <a:rPr lang="ko-KR" altLang="en-US" sz="1400" dirty="0" smtClean="0"/>
              <a:t>부동산펀드 시장의 활성화 기대</a:t>
            </a:r>
            <a:endParaRPr lang="en-US" altLang="ko-KR" sz="1400" dirty="0" smtClean="0"/>
          </a:p>
          <a:p>
            <a:pPr>
              <a:buClr>
                <a:schemeClr val="tx1"/>
              </a:buClr>
            </a:pPr>
            <a:endParaRPr lang="en-US" altLang="ko-KR" sz="1400" dirty="0"/>
          </a:p>
          <a:p>
            <a:pPr>
              <a:buClr>
                <a:schemeClr val="tx1"/>
              </a:buClr>
            </a:pPr>
            <a:r>
              <a:rPr lang="ko-KR" altLang="en-US" sz="1400" dirty="0" smtClean="0"/>
              <a:t>오피스빌딩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상가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마트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호텔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물류센터</a:t>
            </a:r>
            <a:r>
              <a:rPr lang="en-US" altLang="ko-KR" sz="1400" dirty="0"/>
              <a:t> </a:t>
            </a:r>
            <a:r>
              <a:rPr lang="ko-KR" altLang="en-US" sz="1400" dirty="0" smtClean="0"/>
              <a:t>등 다양한 부동산 자산이 공모 상품으로 출시되고 있음</a:t>
            </a:r>
            <a:endParaRPr lang="ko-KR" altLang="en-US" sz="1400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651186"/>
              </p:ext>
            </p:extLst>
          </p:nvPr>
        </p:nvGraphicFramePr>
        <p:xfrm>
          <a:off x="1765897" y="2709714"/>
          <a:ext cx="8496944" cy="3456383"/>
        </p:xfrm>
        <a:graphic>
          <a:graphicData uri="http://schemas.openxmlformats.org/drawingml/2006/table">
            <a:tbl>
              <a:tblPr firstRow="1" bandRow="1"/>
              <a:tblGrid>
                <a:gridCol w="1660715">
                  <a:extLst>
                    <a:ext uri="{9D8B030D-6E8A-4147-A177-3AD203B41FA5}">
                      <a16:colId xmlns:a16="http://schemas.microsoft.com/office/drawing/2014/main" val="1112583139"/>
                    </a:ext>
                  </a:extLst>
                </a:gridCol>
                <a:gridCol w="1344387">
                  <a:extLst>
                    <a:ext uri="{9D8B030D-6E8A-4147-A177-3AD203B41FA5}">
                      <a16:colId xmlns:a16="http://schemas.microsoft.com/office/drawing/2014/main" val="4003181048"/>
                    </a:ext>
                  </a:extLst>
                </a:gridCol>
                <a:gridCol w="1502550">
                  <a:extLst>
                    <a:ext uri="{9D8B030D-6E8A-4147-A177-3AD203B41FA5}">
                      <a16:colId xmlns:a16="http://schemas.microsoft.com/office/drawing/2014/main" val="1058847436"/>
                    </a:ext>
                  </a:extLst>
                </a:gridCol>
                <a:gridCol w="3989292">
                  <a:extLst>
                    <a:ext uri="{9D8B030D-6E8A-4147-A177-3AD203B41FA5}">
                      <a16:colId xmlns:a16="http://schemas.microsoft.com/office/drawing/2014/main" val="2482656722"/>
                    </a:ext>
                  </a:extLst>
                </a:gridCol>
              </a:tblGrid>
              <a:tr h="397703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종목명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시가총액 </a:t>
                      </a:r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(</a:t>
                      </a:r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십억원</a:t>
                      </a:r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)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운용사</a:t>
                      </a:r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(AMC)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b="1" kern="1200">
                          <a:solidFill>
                            <a:schemeClr val="lt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주요 보유 자산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4309289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ESR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켄달스퀘어리츠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1,349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켄달스퀘어리츠운용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물류센터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이천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용인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고양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평택 등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491606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롯데리츠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1,348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롯데 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AMC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롯데백화점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6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롯데마트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6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롯데아울렛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3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58604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SK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리츠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955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SK</a:t>
                      </a:r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리츠운용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SK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서린빌딩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SK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주유소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755429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제이알글로벌리츠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883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제이알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</a:t>
                      </a:r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AMC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벨기에 브뤼셀 오피스를 보유한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제이알제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26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호리츠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소유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552788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코람코에너지리츠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452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코람코자산운용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주유소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187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개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345539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신한알파리츠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416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신한리츠운용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오피스 빌딩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(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크래프톤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타워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용산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더프라임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오피스 등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40786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이리츠코크렙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378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코람코자산신탁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NC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백화점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(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야탑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),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뉴코아아울렛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일산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평촌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898000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디앤디플랫폼리츠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348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디앤디인베스트먼트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세미콜론 문래 오피스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백암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물류센터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일본 아마존물류센터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785110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신한서부티엔디리츠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280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신한리츠운용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용산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그랜드머큐어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호텔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인천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스퀘어원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6247914"/>
                  </a:ext>
                </a:extLst>
              </a:tr>
              <a:tr h="305868"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NH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올원리츠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219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NH</a:t>
                      </a:r>
                      <a:r>
                        <a:rPr lang="ko-KR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자산운용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1pPr>
                      <a:lvl2pPr marL="47885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2pPr>
                      <a:lvl3pPr marL="95771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3pPr>
                      <a:lvl4pPr marL="1436577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4pPr>
                      <a:lvl5pPr marL="1915435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5pPr>
                      <a:lvl6pPr marL="2394294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6pPr>
                      <a:lvl7pPr marL="287315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7pPr>
                      <a:lvl8pPr marL="3352011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8pPr>
                      <a:lvl9pPr marL="3830869" algn="l" defTabSz="957717" rtl="0" eaLnBrk="1" latinLnBrk="1" hangingPunct="1">
                        <a:defRPr sz="1900" kern="1200">
                          <a:solidFill>
                            <a:schemeClr val="dk1"/>
                          </a:solidFill>
                          <a:latin typeface="KoPub돋움체_Pro Medium"/>
                          <a:ea typeface="KoPub돋움체_Pro Medium"/>
                        </a:defRPr>
                      </a:lvl9pPr>
                    </a:lstStyle>
                    <a:p>
                      <a:pPr algn="ctr" rtl="0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분당스퀘어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에이원타워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도지물류센터 등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403930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4E5C6376-E1A4-4E9A-AAD4-B824DD050279}"/>
              </a:ext>
            </a:extLst>
          </p:cNvPr>
          <p:cNvSpPr txBox="1"/>
          <p:nvPr/>
        </p:nvSpPr>
        <p:spPr>
          <a:xfrm>
            <a:off x="1765897" y="2277666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&lt; </a:t>
            </a:r>
            <a:r>
              <a:rPr lang="ko-KR" altLang="en-US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국내 주요 공모 리츠 예시 및 편입 자산 </a:t>
            </a:r>
            <a:r>
              <a:rPr lang="en-US" altLang="ko-KR" sz="1600" dirty="0" smtClean="0">
                <a:latin typeface="KoPub돋움체_Pro Bold" panose="02020603020101020101" pitchFamily="18" charset="-127"/>
                <a:ea typeface="KoPub돋움체_Pro Bold" panose="02020603020101020101" pitchFamily="18" charset="-127"/>
              </a:rPr>
              <a:t>&gt;</a:t>
            </a:r>
            <a:endParaRPr lang="ko-KR" altLang="en-US" sz="1600" dirty="0">
              <a:latin typeface="KoPub돋움체_Pro Bold" panose="02020603020101020101" pitchFamily="18" charset="-127"/>
              <a:ea typeface="KoPub돋움체_Pro Bold" panose="02020603020101020101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04662" y="6142551"/>
            <a:ext cx="496898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 lvl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출처</a:t>
            </a:r>
            <a:r>
              <a: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 </a:t>
            </a:r>
            <a:r>
              <a:rPr kumimoji="0" lang="en-US" altLang="ko-KR" sz="9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DataGuide</a:t>
            </a:r>
            <a:r>
              <a: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각 사 홈페이지</a:t>
            </a:r>
            <a:r>
              <a: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2021</a:t>
            </a: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년</a:t>
            </a:r>
            <a:r>
              <a: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12</a:t>
            </a: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월 </a:t>
            </a:r>
            <a:r>
              <a: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30</a:t>
            </a: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일 기준</a:t>
            </a:r>
            <a:r>
              <a: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</a:t>
            </a:r>
            <a:r>
              <a:rPr kumimoji="0" lang="en-US" altLang="ko-KR" sz="9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*</a:t>
            </a:r>
            <a:r>
              <a:rPr kumimoji="0" lang="ko-KR" altLang="en-US" sz="9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편입 자산은 추후 변동 될 수 있습니다 </a:t>
            </a:r>
            <a:endParaRPr kumimoji="0" lang="en-US" altLang="ko-KR" sz="9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rgbClr val="77757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500" smtClean="0">
                <a:solidFill>
                  <a:schemeClr val="bg1"/>
                </a:solidFill>
              </a:rPr>
              <a:t>인플레이션</a:t>
            </a:r>
            <a:endParaRPr lang="ko-KR" altLang="en-US" sz="1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31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IV. </a:t>
            </a:r>
            <a:r>
              <a:rPr lang="ko-KR" altLang="en-US" sz="2400" dirty="0"/>
              <a:t>주목할만한 </a:t>
            </a:r>
            <a:r>
              <a:rPr lang="en-US" altLang="ko-KR" sz="2400" dirty="0" smtClean="0"/>
              <a:t>ETF – </a:t>
            </a:r>
            <a:r>
              <a:rPr lang="ko-KR" altLang="en-US" dirty="0" smtClean="0"/>
              <a:t>자산배분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달러</a:t>
            </a:r>
            <a:r>
              <a:rPr lang="en-US" altLang="ko-KR" dirty="0" smtClean="0"/>
              <a:t>/</a:t>
            </a:r>
            <a:r>
              <a:rPr lang="ko-KR" altLang="en-US" dirty="0" smtClean="0"/>
              <a:t>원자재</a:t>
            </a:r>
            <a:endParaRPr lang="ko-KR" altLang="en-US" dirty="0"/>
          </a:p>
        </p:txBody>
      </p:sp>
      <p:sp>
        <p:nvSpPr>
          <p:cNvPr id="13" name="다이아몬드 12"/>
          <p:cNvSpPr/>
          <p:nvPr/>
        </p:nvSpPr>
        <p:spPr>
          <a:xfrm>
            <a:off x="914119" y="3285963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14" name="다이아몬드 13"/>
          <p:cNvSpPr/>
          <p:nvPr/>
        </p:nvSpPr>
        <p:spPr>
          <a:xfrm>
            <a:off x="918475" y="1919594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827052" y="2986259"/>
            <a:ext cx="10166706" cy="10941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827052" y="4496919"/>
            <a:ext cx="10166706" cy="13169"/>
          </a:xfrm>
          <a:prstGeom prst="line">
            <a:avLst/>
          </a:prstGeom>
          <a:ln>
            <a:solidFill>
              <a:srgbClr val="CDCEC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다이아몬드 16"/>
          <p:cNvSpPr/>
          <p:nvPr/>
        </p:nvSpPr>
        <p:spPr>
          <a:xfrm>
            <a:off x="835760" y="1917626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다이아몬드 17"/>
          <p:cNvSpPr/>
          <p:nvPr/>
        </p:nvSpPr>
        <p:spPr>
          <a:xfrm>
            <a:off x="835760" y="3286177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9" name="다이아몬드 18"/>
          <p:cNvSpPr/>
          <p:nvPr/>
        </p:nvSpPr>
        <p:spPr>
          <a:xfrm>
            <a:off x="927178" y="4763833"/>
            <a:ext cx="698288" cy="703540"/>
          </a:xfrm>
          <a:prstGeom prst="diamond">
            <a:avLst/>
          </a:prstGeom>
          <a:noFill/>
          <a:ln w="15875">
            <a:solidFill>
              <a:srgbClr val="F582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rgbClr val="F58220"/>
              </a:solidFill>
              <a:latin typeface="+mj-ea"/>
              <a:ea typeface="+mj-ea"/>
            </a:endParaRPr>
          </a:p>
        </p:txBody>
      </p:sp>
      <p:sp>
        <p:nvSpPr>
          <p:cNvPr id="20" name="다이아몬드 19"/>
          <p:cNvSpPr/>
          <p:nvPr/>
        </p:nvSpPr>
        <p:spPr>
          <a:xfrm>
            <a:off x="848818" y="4764047"/>
            <a:ext cx="698288" cy="696574"/>
          </a:xfrm>
          <a:prstGeom prst="diamond">
            <a:avLst/>
          </a:prstGeom>
          <a:solidFill>
            <a:srgbClr val="8488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ea"/>
                <a:ea typeface="+mj-ea"/>
              </a:rPr>
              <a:t>3</a:t>
            </a:r>
            <a:endParaRPr lang="ko-KR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62939" y="1937004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+mj-ea"/>
                <a:ea typeface="+mj-ea"/>
              </a:rPr>
              <a:t>역사적으로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코스피 지수</a:t>
            </a:r>
            <a:r>
              <a:rPr lang="ko-KR" altLang="en-US" sz="2000" dirty="0" smtClean="0">
                <a:latin typeface="+mj-ea"/>
                <a:ea typeface="+mj-ea"/>
              </a:rPr>
              <a:t>와 </a:t>
            </a:r>
            <a:r>
              <a:rPr lang="ko-KR" altLang="en-US" sz="2000" dirty="0" err="1" smtClean="0">
                <a:latin typeface="+mj-ea"/>
                <a:ea typeface="+mj-ea"/>
              </a:rPr>
              <a:t>원달러</a:t>
            </a:r>
            <a:r>
              <a:rPr lang="ko-KR" altLang="en-US" sz="2000" dirty="0" smtClean="0">
                <a:latin typeface="+mj-ea"/>
                <a:ea typeface="+mj-ea"/>
              </a:rPr>
              <a:t> 환율은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음의 상관관계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03837" y="3216981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인플레이션 헤지 효과</a:t>
            </a:r>
            <a:r>
              <a:rPr lang="ko-KR" altLang="en-US" sz="2000" dirty="0" smtClean="0">
                <a:latin typeface="+mj-ea"/>
                <a:ea typeface="+mj-ea"/>
              </a:rPr>
              <a:t>가 있는 원자재 </a:t>
            </a:r>
            <a:r>
              <a:rPr lang="en-US" altLang="ko-KR" sz="2000" dirty="0" smtClean="0">
                <a:latin typeface="+mj-ea"/>
                <a:ea typeface="+mj-ea"/>
              </a:rPr>
              <a:t>ETF 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06480" y="3667133"/>
            <a:ext cx="7792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금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은 등 귀금속은 물가 상승이 가속화할 때 가격이 뛰는 전통적인 헤지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수단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WTI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가격 상승은 인플레이션에 대한 시장 기대와 연동되어 있음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80333" y="2361743"/>
            <a:ext cx="8953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 err="1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원달러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환율은 코스피 지수와 반대 방향으로 움직이는 경향을 보이며 달러 자산은 국내 증시 하락을 방어할 수 있는 유용한 수단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.</a:t>
            </a:r>
          </a:p>
          <a:p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코스피 </a:t>
            </a:r>
            <a:r>
              <a:rPr lang="ko-KR" altLang="en-US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지수가 가파르게 하락할 수록 원화 대비 달러 가치는 더욱 가파르게 상승해 위기 상황에서 더욱 유용한 방어 수단</a:t>
            </a:r>
            <a:r>
              <a:rPr lang="en-US" altLang="ko-KR" sz="120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03837" y="4729149"/>
            <a:ext cx="7557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+mj-ea"/>
                <a:ea typeface="+mj-ea"/>
              </a:rPr>
              <a:t>전통적인 자산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주식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채권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과 낮은 상관관계로 </a:t>
            </a:r>
            <a:r>
              <a:rPr lang="ko-KR" altLang="en-US" sz="2000" dirty="0" smtClean="0">
                <a:solidFill>
                  <a:schemeClr val="bg2"/>
                </a:solidFill>
                <a:latin typeface="+mj-ea"/>
                <a:ea typeface="+mj-ea"/>
              </a:rPr>
              <a:t>자산배분과 분산투자 효과 </a:t>
            </a:r>
            <a:endParaRPr lang="ko-KR" altLang="en-US" sz="2000" dirty="0">
              <a:solidFill>
                <a:schemeClr val="bg2"/>
              </a:solidFill>
              <a:latin typeface="+mj-ea"/>
              <a:ea typeface="+mj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06480" y="5179051"/>
            <a:ext cx="7792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성공적인 장기 투자를 위해서는 자산배분이 필수적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  <a:p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※ 자산배분의 대표적인 방법 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- 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실물자산</a:t>
            </a:r>
            <a:r>
              <a:rPr lang="en-US" altLang="ko-KR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대체자산을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통한 </a:t>
            </a:r>
            <a:r>
              <a:rPr lang="ko-KR" altLang="en-US" sz="1200" dirty="0" err="1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자산군</a:t>
            </a:r>
            <a:r>
              <a:rPr lang="ko-KR" altLang="en-US" sz="120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 확장 </a:t>
            </a:r>
            <a:endParaRPr lang="en-US" altLang="ko-KR" sz="1200" dirty="0" smtClean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0411863" y="1081805"/>
            <a:ext cx="1157837" cy="376724"/>
          </a:xfrm>
          <a:prstGeom prst="rect">
            <a:avLst/>
          </a:prstGeom>
          <a:solidFill>
            <a:srgbClr val="777576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500" smtClean="0">
                <a:solidFill>
                  <a:schemeClr val="bg1"/>
                </a:solidFill>
              </a:rPr>
              <a:t>인플레이션</a:t>
            </a:r>
            <a:endParaRPr lang="ko-KR" altLang="en-US" sz="1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30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009491" y="3141762"/>
            <a:ext cx="10416688" cy="430887"/>
          </a:xfrm>
          <a:prstGeom prst="rect">
            <a:avLst/>
          </a:prstGeom>
        </p:spPr>
        <p:txBody>
          <a:bodyPr/>
          <a:lstStyle/>
          <a:p>
            <a:pPr indent="-288000">
              <a:buFont typeface="+mj-lt"/>
              <a:buAutoNum type="romanUcPeriod"/>
            </a:pPr>
            <a:r>
              <a:rPr lang="ko-KR" altLang="en-US" sz="2800" dirty="0" smtClean="0"/>
              <a:t>투자의 새로운 트렌드</a:t>
            </a:r>
            <a:r>
              <a:rPr lang="en-US" altLang="ko-KR" sz="2800" dirty="0" smtClean="0"/>
              <a:t>, ETF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06921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009491" y="3141762"/>
            <a:ext cx="10416688" cy="430887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/>
              <a:t>V. ETF </a:t>
            </a:r>
            <a:r>
              <a:rPr lang="ko-KR" altLang="en-US" sz="2800" dirty="0" smtClean="0"/>
              <a:t>투자 시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유의해야 하는 세가지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5937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V. ETF </a:t>
            </a:r>
            <a:r>
              <a:rPr lang="ko-KR" altLang="en-US" sz="2400" dirty="0"/>
              <a:t>투자 시</a:t>
            </a:r>
            <a:r>
              <a:rPr lang="en-US" altLang="ko-KR" sz="2400" dirty="0"/>
              <a:t>, </a:t>
            </a:r>
            <a:r>
              <a:rPr lang="ko-KR" altLang="en-US" sz="2400" dirty="0"/>
              <a:t>유의해야 하는 세가지 </a:t>
            </a:r>
            <a:r>
              <a:rPr lang="en-US" altLang="ko-KR" sz="2400" dirty="0" smtClean="0"/>
              <a:t>– </a:t>
            </a:r>
            <a:r>
              <a:rPr lang="ko-KR" altLang="en-US" dirty="0" err="1" smtClean="0"/>
              <a:t>레버리지</a:t>
            </a:r>
            <a:r>
              <a:rPr lang="en-US" altLang="ko-KR" dirty="0" smtClean="0"/>
              <a:t>/</a:t>
            </a:r>
            <a:r>
              <a:rPr lang="ko-KR" altLang="en-US" dirty="0" err="1" smtClean="0"/>
              <a:t>인버스</a:t>
            </a:r>
            <a:r>
              <a:rPr lang="ko-KR" altLang="en-US" dirty="0" smtClean="0"/>
              <a:t> </a:t>
            </a:r>
            <a:r>
              <a:rPr lang="en-US" altLang="ko-KR" dirty="0" smtClean="0"/>
              <a:t>ETF </a:t>
            </a:r>
            <a:endParaRPr lang="ko-KR" altLang="en-US" dirty="0"/>
          </a:p>
        </p:txBody>
      </p:sp>
      <p:pic>
        <p:nvPicPr>
          <p:cNvPr id="3" name="그림 2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43" y="1485578"/>
            <a:ext cx="9514039" cy="465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9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V. ETF </a:t>
            </a:r>
            <a:r>
              <a:rPr lang="ko-KR" altLang="en-US" sz="2400" dirty="0"/>
              <a:t>투자 시</a:t>
            </a:r>
            <a:r>
              <a:rPr lang="en-US" altLang="ko-KR" sz="2400" dirty="0"/>
              <a:t>, </a:t>
            </a:r>
            <a:r>
              <a:rPr lang="ko-KR" altLang="en-US" sz="2400" dirty="0"/>
              <a:t>유의해야 하는 세가지 </a:t>
            </a:r>
            <a:r>
              <a:rPr lang="en-US" altLang="ko-KR" sz="2400" dirty="0" smtClean="0"/>
              <a:t>– </a:t>
            </a:r>
            <a:r>
              <a:rPr lang="ko-KR" altLang="en-US" dirty="0" err="1" smtClean="0"/>
              <a:t>레버리지</a:t>
            </a:r>
            <a:r>
              <a:rPr lang="en-US" altLang="ko-KR" dirty="0" smtClean="0"/>
              <a:t>/</a:t>
            </a:r>
            <a:r>
              <a:rPr lang="ko-KR" altLang="en-US" dirty="0" err="1" smtClean="0"/>
              <a:t>인버스</a:t>
            </a:r>
            <a:r>
              <a:rPr lang="ko-KR" altLang="en-US" dirty="0" smtClean="0"/>
              <a:t> </a:t>
            </a:r>
            <a:r>
              <a:rPr lang="en-US" altLang="ko-KR" dirty="0" smtClean="0"/>
              <a:t>ETF </a:t>
            </a:r>
            <a:endParaRPr lang="ko-KR" altLang="en-US" dirty="0"/>
          </a:p>
        </p:txBody>
      </p:sp>
      <p:pic>
        <p:nvPicPr>
          <p:cNvPr id="4" name="그림 3" descr="화면 캡처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35" y="1413570"/>
            <a:ext cx="9793088" cy="443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7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V. ETF </a:t>
            </a:r>
            <a:r>
              <a:rPr lang="ko-KR" altLang="en-US" sz="2400" dirty="0"/>
              <a:t>투자 시</a:t>
            </a:r>
            <a:r>
              <a:rPr lang="en-US" altLang="ko-KR" sz="2400" dirty="0"/>
              <a:t>, </a:t>
            </a:r>
            <a:r>
              <a:rPr lang="ko-KR" altLang="en-US" sz="2400" dirty="0"/>
              <a:t>유의해야 하는 세가지 </a:t>
            </a:r>
            <a:r>
              <a:rPr lang="en-US" altLang="ko-KR" sz="2400" dirty="0" smtClean="0"/>
              <a:t>– </a:t>
            </a:r>
            <a:r>
              <a:rPr lang="ko-KR" altLang="en-US" dirty="0" smtClean="0"/>
              <a:t>매매 </a:t>
            </a:r>
            <a:r>
              <a:rPr lang="ko-KR" altLang="en-US" dirty="0" err="1" smtClean="0"/>
              <a:t>유의시간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1921123" y="2925738"/>
            <a:ext cx="8424515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8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&lt;LP </a:t>
            </a:r>
            <a:r>
              <a:rPr lang="ko-KR" altLang="en-US" sz="1800" dirty="0" err="1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호가제시</a:t>
            </a:r>
            <a:r>
              <a:rPr lang="ko-KR" altLang="en-US" sz="18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 의무 면제 시간</a:t>
            </a:r>
            <a:r>
              <a:rPr lang="en-US" altLang="ko-KR" sz="18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&gt;</a:t>
            </a:r>
            <a:endParaRPr lang="ko-KR" altLang="en-US" sz="18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3130" y="3391716"/>
            <a:ext cx="8352507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dirty="0">
                <a:latin typeface="+mn-ea"/>
              </a:rPr>
              <a:t>1) </a:t>
            </a:r>
            <a:r>
              <a:rPr lang="ko-KR" altLang="ko-KR" dirty="0">
                <a:latin typeface="+mn-ea"/>
              </a:rPr>
              <a:t>오전 장 시작 전 </a:t>
            </a:r>
            <a:r>
              <a:rPr lang="ko-KR" altLang="ko-KR" dirty="0" err="1">
                <a:latin typeface="+mn-ea"/>
              </a:rPr>
              <a:t>단일가매매</a:t>
            </a:r>
            <a:r>
              <a:rPr lang="ko-KR" altLang="ko-KR" dirty="0">
                <a:latin typeface="+mn-ea"/>
              </a:rPr>
              <a:t> 호가접수시간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>
                <a:solidFill>
                  <a:srgbClr val="E7280F"/>
                </a:solidFill>
                <a:latin typeface="+mn-ea"/>
              </a:rPr>
              <a:t>08:00~09:00</a:t>
            </a:r>
            <a:endParaRPr lang="ko-KR" altLang="ko-KR" dirty="0">
              <a:solidFill>
                <a:srgbClr val="E7280F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dirty="0">
                <a:latin typeface="+mn-ea"/>
              </a:rPr>
              <a:t>2) </a:t>
            </a:r>
            <a:r>
              <a:rPr lang="ko-KR" altLang="ko-KR" dirty="0">
                <a:latin typeface="+mn-ea"/>
              </a:rPr>
              <a:t>장 개시 이후</a:t>
            </a:r>
            <a:r>
              <a:rPr lang="en-US" altLang="ko-KR" dirty="0">
                <a:latin typeface="+mn-ea"/>
              </a:rPr>
              <a:t> 5</a:t>
            </a:r>
            <a:r>
              <a:rPr lang="ko-KR" altLang="ko-KR" dirty="0">
                <a:latin typeface="+mn-ea"/>
              </a:rPr>
              <a:t>분간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>
                <a:solidFill>
                  <a:srgbClr val="E7280F"/>
                </a:solidFill>
                <a:latin typeface="+mn-ea"/>
              </a:rPr>
              <a:t>09:00 ~ 09:05</a:t>
            </a:r>
            <a:endParaRPr lang="ko-KR" altLang="ko-KR" dirty="0">
              <a:solidFill>
                <a:srgbClr val="E7280F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dirty="0">
                <a:latin typeface="+mn-ea"/>
              </a:rPr>
              <a:t>3) </a:t>
            </a:r>
            <a:r>
              <a:rPr lang="ko-KR" altLang="ko-KR" dirty="0">
                <a:latin typeface="+mn-ea"/>
              </a:rPr>
              <a:t>오후 장 종료 전 동시호가 시간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>
                <a:solidFill>
                  <a:srgbClr val="E7280F"/>
                </a:solidFill>
                <a:latin typeface="+mn-ea"/>
              </a:rPr>
              <a:t>15:20~15:30</a:t>
            </a:r>
            <a:endParaRPr lang="ko-KR" altLang="ko-KR" dirty="0">
              <a:solidFill>
                <a:srgbClr val="E7280F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dirty="0">
                <a:latin typeface="+mn-ea"/>
              </a:rPr>
              <a:t>4) </a:t>
            </a:r>
            <a:r>
              <a:rPr lang="ko-KR" altLang="ko-KR" dirty="0">
                <a:latin typeface="+mn-ea"/>
              </a:rPr>
              <a:t>장 종료 이후 시간 외 거래 시장</a:t>
            </a:r>
          </a:p>
          <a:p>
            <a:pPr>
              <a:lnSpc>
                <a:spcPct val="200000"/>
              </a:lnSpc>
            </a:pPr>
            <a:endParaRPr lang="ko-KR" altLang="en-US" dirty="0">
              <a:latin typeface="+mn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85019" y="2061642"/>
            <a:ext cx="10513168" cy="5040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    </a:t>
            </a:r>
            <a:r>
              <a:rPr lang="ko-KR" altLang="en-US" dirty="0"/>
              <a:t>호가 제시 의무가 면제되는 시간이 </a:t>
            </a:r>
            <a:r>
              <a:rPr lang="ko-KR" altLang="en-US" dirty="0" smtClean="0"/>
              <a:t>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의무 </a:t>
            </a:r>
            <a:r>
              <a:rPr lang="ko-KR" altLang="en-US" dirty="0"/>
              <a:t>면제 시간에는 매매 시 주의 필요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85019" y="1341562"/>
            <a:ext cx="10513168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 </a:t>
            </a:r>
            <a:r>
              <a:rPr lang="en-US" altLang="ko-KR" dirty="0" smtClean="0"/>
              <a:t>     LP</a:t>
            </a:r>
            <a:r>
              <a:rPr lang="ko-KR" altLang="en-US" dirty="0" smtClean="0"/>
              <a:t>는 </a:t>
            </a:r>
            <a:r>
              <a:rPr lang="en-US" altLang="ko-KR" dirty="0">
                <a:sym typeface="Wingdings"/>
              </a:rPr>
              <a:t>09:00~15:30 </a:t>
            </a:r>
            <a:r>
              <a:rPr lang="ko-KR" altLang="en-US" dirty="0">
                <a:sym typeface="Wingdings"/>
              </a:rPr>
              <a:t>까지 계속 유동성을 공급하나요</a:t>
            </a:r>
            <a:r>
              <a:rPr lang="en-US" altLang="ko-KR" dirty="0">
                <a:sym typeface="Wingdings"/>
              </a:rPr>
              <a:t>?</a:t>
            </a:r>
            <a:r>
              <a:rPr lang="ko-KR" altLang="en-US" dirty="0"/>
              <a:t> 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96987" y="1197546"/>
            <a:ext cx="576064" cy="57606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latin typeface="+mj-ea"/>
                <a:ea typeface="+mj-ea"/>
              </a:rPr>
              <a:t>Q</a:t>
            </a:r>
            <a:endParaRPr lang="ko-KR" altLang="en-US" sz="3200" dirty="0">
              <a:latin typeface="+mj-ea"/>
              <a:ea typeface="+mj-ea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96987" y="1989634"/>
            <a:ext cx="576064" cy="5760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latin typeface="+mj-ea"/>
                <a:ea typeface="+mj-ea"/>
              </a:rPr>
              <a:t>A</a:t>
            </a:r>
            <a:endParaRPr lang="ko-KR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9218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V. ETF </a:t>
            </a:r>
            <a:r>
              <a:rPr lang="ko-KR" altLang="en-US" sz="2400" dirty="0"/>
              <a:t>투자 시</a:t>
            </a:r>
            <a:r>
              <a:rPr lang="en-US" altLang="ko-KR" sz="2400" dirty="0"/>
              <a:t>, </a:t>
            </a:r>
            <a:r>
              <a:rPr lang="ko-KR" altLang="en-US" sz="2400" dirty="0"/>
              <a:t>유의해야 하는 세가지 </a:t>
            </a:r>
            <a:r>
              <a:rPr lang="en-US" altLang="ko-KR" sz="2400" dirty="0" smtClean="0"/>
              <a:t>– </a:t>
            </a:r>
            <a:r>
              <a:rPr lang="ko-KR" altLang="en-US" dirty="0" smtClean="0"/>
              <a:t>매매 </a:t>
            </a:r>
            <a:r>
              <a:rPr lang="ko-KR" altLang="en-US" dirty="0" err="1" smtClean="0"/>
              <a:t>유의시간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985019" y="1341562"/>
            <a:ext cx="10513168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호가제시</a:t>
            </a:r>
            <a:r>
              <a:rPr lang="ko-KR" altLang="en-US" dirty="0" smtClean="0"/>
              <a:t> 의무 면제 시간대 주의해야 하는 이유는</a:t>
            </a:r>
            <a:r>
              <a:rPr lang="en-US" altLang="ko-KR" dirty="0" smtClean="0"/>
              <a:t>? </a:t>
            </a:r>
            <a:endParaRPr lang="ko-KR" altLang="en-US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696987" y="1197546"/>
            <a:ext cx="576064" cy="57606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latin typeface="+mj-ea"/>
                <a:ea typeface="+mj-ea"/>
              </a:rPr>
              <a:t>!</a:t>
            </a:r>
            <a:endParaRPr lang="ko-KR" altLang="en-US" sz="3200" dirty="0">
              <a:latin typeface="+mj-ea"/>
              <a:ea typeface="+mj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BD32B13-30E2-4B63-ACCD-EA34B03E90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38"/>
          <a:stretch/>
        </p:blipFill>
        <p:spPr>
          <a:xfrm>
            <a:off x="1705099" y="2020760"/>
            <a:ext cx="8424936" cy="4132758"/>
          </a:xfrm>
          <a:prstGeom prst="rect">
            <a:avLst/>
          </a:prstGeom>
        </p:spPr>
      </p:pic>
      <p:grpSp>
        <p:nvGrpSpPr>
          <p:cNvPr id="16" name="그룹 15"/>
          <p:cNvGrpSpPr/>
          <p:nvPr/>
        </p:nvGrpSpPr>
        <p:grpSpPr>
          <a:xfrm>
            <a:off x="7177707" y="3861842"/>
            <a:ext cx="3960440" cy="2192435"/>
            <a:chOff x="4808190" y="3720713"/>
            <a:chExt cx="3960440" cy="2192435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C2408271-F8F6-44A8-865F-C81B22887D44}"/>
                </a:ext>
              </a:extLst>
            </p:cNvPr>
            <p:cNvSpPr/>
            <p:nvPr/>
          </p:nvSpPr>
          <p:spPr>
            <a:xfrm>
              <a:off x="4808190" y="3720713"/>
              <a:ext cx="3960440" cy="219243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4E408D-28B0-4900-B38B-40B4D632C4DF}"/>
                </a:ext>
              </a:extLst>
            </p:cNvPr>
            <p:cNvSpPr txBox="1"/>
            <p:nvPr/>
          </p:nvSpPr>
          <p:spPr>
            <a:xfrm>
              <a:off x="4808190" y="3769619"/>
              <a:ext cx="3960440" cy="39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300" b="1" dirty="0">
                  <a:solidFill>
                    <a:srgbClr val="3D3935"/>
                  </a:solidFill>
                  <a:latin typeface="+mn-ea"/>
                </a:rPr>
                <a:t> ● </a:t>
              </a:r>
              <a:r>
                <a:rPr lang="en-US" altLang="ko-KR" sz="1300" b="1" dirty="0">
                  <a:solidFill>
                    <a:srgbClr val="3D3935"/>
                  </a:solidFill>
                  <a:latin typeface="+mn-ea"/>
                </a:rPr>
                <a:t>ETF </a:t>
              </a:r>
              <a:r>
                <a:rPr lang="ko-KR" altLang="en-US" sz="1300" b="1" dirty="0">
                  <a:solidFill>
                    <a:srgbClr val="3D3935"/>
                  </a:solidFill>
                  <a:latin typeface="+mn-ea"/>
                </a:rPr>
                <a:t>호가제시 의무 면제 시간에 </a:t>
              </a:r>
              <a:r>
                <a:rPr lang="ko-KR" altLang="en-US" sz="1300" b="1" dirty="0" err="1">
                  <a:solidFill>
                    <a:srgbClr val="3D3935"/>
                  </a:solidFill>
                  <a:latin typeface="+mn-ea"/>
                </a:rPr>
                <a:t>시장가</a:t>
              </a:r>
              <a:r>
                <a:rPr lang="ko-KR" altLang="en-US" sz="1300" b="1" dirty="0">
                  <a:solidFill>
                    <a:srgbClr val="3D3935"/>
                  </a:solidFill>
                  <a:latin typeface="+mn-ea"/>
                </a:rPr>
                <a:t> 매도 사례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4ACAEC-BFFB-4DFE-A4CC-AF85A87C552B}"/>
                </a:ext>
              </a:extLst>
            </p:cNvPr>
            <p:cNvSpPr txBox="1"/>
            <p:nvPr/>
          </p:nvSpPr>
          <p:spPr>
            <a:xfrm>
              <a:off x="4808190" y="4149874"/>
              <a:ext cx="3960440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①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2018.12.26 </a:t>
              </a:r>
              <a:r>
                <a:rPr lang="ko-KR" altLang="en-US" sz="1100" b="1" dirty="0">
                  <a:solidFill>
                    <a:srgbClr val="3D3935"/>
                  </a:solidFill>
                  <a:latin typeface="+mn-ea"/>
                </a:rPr>
                <a:t>종가 </a:t>
              </a:r>
              <a:r>
                <a:rPr lang="en-US" altLang="ko-KR" sz="1100" b="1" dirty="0">
                  <a:solidFill>
                    <a:srgbClr val="3D3935"/>
                  </a:solidFill>
                  <a:latin typeface="+mn-ea"/>
                </a:rPr>
                <a:t>17,700</a:t>
              </a:r>
              <a:r>
                <a:rPr lang="ko-KR" altLang="en-US" sz="1100" b="1" dirty="0">
                  <a:solidFill>
                    <a:srgbClr val="3D3935"/>
                  </a:solidFill>
                  <a:latin typeface="+mn-ea"/>
                </a:rPr>
                <a:t>원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② 오전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9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시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02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분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17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초 </a:t>
              </a:r>
            </a:p>
            <a:p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     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- 619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주 체결 </a:t>
              </a:r>
              <a:r>
                <a:rPr lang="en-US" altLang="ko-KR" sz="1100" b="1" dirty="0">
                  <a:solidFill>
                    <a:srgbClr val="3D3935"/>
                  </a:solidFill>
                  <a:latin typeface="+mn-ea"/>
                </a:rPr>
                <a:t>@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 </a:t>
              </a:r>
              <a:r>
                <a:rPr lang="en-US" altLang="ko-KR" sz="1100" b="1" dirty="0">
                  <a:solidFill>
                    <a:srgbClr val="3D3935"/>
                  </a:solidFill>
                  <a:latin typeface="+mn-ea"/>
                </a:rPr>
                <a:t>20,150</a:t>
              </a:r>
              <a:r>
                <a:rPr lang="ko-KR" altLang="en-US" sz="1100" b="1" dirty="0">
                  <a:solidFill>
                    <a:srgbClr val="3D3935"/>
                  </a:solidFill>
                  <a:latin typeface="+mn-ea"/>
                </a:rPr>
                <a:t>원 </a:t>
              </a:r>
              <a:r>
                <a:rPr lang="en-US" altLang="ko-KR" sz="1100" b="1" dirty="0">
                  <a:solidFill>
                    <a:srgbClr val="3D3935"/>
                  </a:solidFill>
                  <a:latin typeface="+mn-ea"/>
                </a:rPr>
                <a:t>(</a:t>
              </a:r>
              <a:r>
                <a:rPr lang="ko-KR" altLang="en-US" sz="1100" b="1" dirty="0">
                  <a:solidFill>
                    <a:srgbClr val="3D3935"/>
                  </a:solidFill>
                  <a:latin typeface="+mn-ea"/>
                </a:rPr>
                <a:t>높은 가격으로 체결</a:t>
              </a:r>
              <a:r>
                <a:rPr lang="en-US" altLang="ko-KR" sz="1100" b="1" dirty="0">
                  <a:solidFill>
                    <a:srgbClr val="3D3935"/>
                  </a:solidFill>
                  <a:latin typeface="+mn-ea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③ </a:t>
              </a:r>
              <a:r>
                <a:rPr lang="ko-KR" altLang="en-US" sz="1100" dirty="0">
                  <a:solidFill>
                    <a:srgbClr val="E7280F"/>
                  </a:solidFill>
                  <a:latin typeface="+mn-ea"/>
                </a:rPr>
                <a:t>오전 </a:t>
              </a:r>
              <a:r>
                <a:rPr lang="en-US" altLang="ko-KR" sz="1100" dirty="0">
                  <a:solidFill>
                    <a:srgbClr val="E7280F"/>
                  </a:solidFill>
                  <a:latin typeface="+mn-ea"/>
                </a:rPr>
                <a:t>9</a:t>
              </a:r>
              <a:r>
                <a:rPr lang="ko-KR" altLang="en-US" sz="1100" dirty="0">
                  <a:solidFill>
                    <a:srgbClr val="E7280F"/>
                  </a:solidFill>
                  <a:latin typeface="+mn-ea"/>
                </a:rPr>
                <a:t>시 </a:t>
              </a:r>
              <a:r>
                <a:rPr lang="en-US" altLang="ko-KR" sz="1100" dirty="0">
                  <a:solidFill>
                    <a:srgbClr val="E7280F"/>
                  </a:solidFill>
                  <a:latin typeface="+mn-ea"/>
                </a:rPr>
                <a:t>04</a:t>
              </a:r>
              <a:r>
                <a:rPr lang="ko-KR" altLang="en-US" sz="1100" dirty="0">
                  <a:solidFill>
                    <a:srgbClr val="E7280F"/>
                  </a:solidFill>
                  <a:latin typeface="+mn-ea"/>
                </a:rPr>
                <a:t>분 </a:t>
              </a:r>
              <a:r>
                <a:rPr lang="en-US" altLang="ko-KR" sz="1100" dirty="0">
                  <a:solidFill>
                    <a:srgbClr val="E7280F"/>
                  </a:solidFill>
                  <a:latin typeface="+mn-ea"/>
                </a:rPr>
                <a:t>47</a:t>
              </a:r>
              <a:r>
                <a:rPr lang="ko-KR" altLang="en-US" sz="1100" dirty="0">
                  <a:solidFill>
                    <a:srgbClr val="E7280F"/>
                  </a:solidFill>
                  <a:latin typeface="+mn-ea"/>
                </a:rPr>
                <a:t>초</a:t>
              </a:r>
            </a:p>
            <a:p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     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- 3,555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주 체결 </a:t>
              </a:r>
              <a:r>
                <a:rPr lang="en-US" altLang="ko-KR" sz="1100" b="1" dirty="0">
                  <a:solidFill>
                    <a:srgbClr val="E7280F"/>
                  </a:solidFill>
                  <a:latin typeface="+mn-ea"/>
                </a:rPr>
                <a:t>@ 7,115</a:t>
              </a:r>
              <a:r>
                <a:rPr lang="ko-KR" altLang="en-US" sz="1100" b="1" dirty="0">
                  <a:solidFill>
                    <a:srgbClr val="E7280F"/>
                  </a:solidFill>
                  <a:latin typeface="+mn-ea"/>
                </a:rPr>
                <a:t>원 </a:t>
              </a:r>
              <a:r>
                <a:rPr lang="en-US" altLang="ko-KR" sz="1100" b="1" dirty="0">
                  <a:solidFill>
                    <a:srgbClr val="E7280F"/>
                  </a:solidFill>
                  <a:latin typeface="+mn-ea"/>
                </a:rPr>
                <a:t>(“</a:t>
              </a:r>
              <a:r>
                <a:rPr lang="ko-KR" altLang="en-US" sz="1100" b="1" dirty="0" err="1">
                  <a:solidFill>
                    <a:srgbClr val="E7280F"/>
                  </a:solidFill>
                  <a:latin typeface="+mn-ea"/>
                </a:rPr>
                <a:t>하한가”에</a:t>
              </a:r>
              <a:r>
                <a:rPr lang="ko-KR" altLang="en-US" sz="1100" b="1" dirty="0">
                  <a:solidFill>
                    <a:srgbClr val="E7280F"/>
                  </a:solidFill>
                  <a:latin typeface="+mn-ea"/>
                </a:rPr>
                <a:t> 체결</a:t>
              </a:r>
              <a:r>
                <a:rPr lang="en-US" altLang="ko-KR" sz="1100" b="1" dirty="0">
                  <a:solidFill>
                    <a:srgbClr val="E7280F"/>
                  </a:solidFill>
                  <a:latin typeface="+mn-ea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④ 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오전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9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시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07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분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16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초</a:t>
              </a:r>
            </a:p>
            <a:p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       </a:t>
              </a:r>
              <a:r>
                <a:rPr lang="en-US" altLang="ko-KR" sz="1100" dirty="0">
                  <a:solidFill>
                    <a:srgbClr val="3D3935"/>
                  </a:solidFill>
                  <a:latin typeface="+mn-ea"/>
                </a:rPr>
                <a:t>- 110</a:t>
              </a:r>
              <a:r>
                <a:rPr lang="ko-KR" altLang="en-US" sz="1100" dirty="0">
                  <a:solidFill>
                    <a:srgbClr val="3D3935"/>
                  </a:solidFill>
                  <a:latin typeface="+mn-ea"/>
                </a:rPr>
                <a:t>주 체결 </a:t>
              </a:r>
              <a:r>
                <a:rPr lang="en-US" altLang="ko-KR" sz="1100" b="1" dirty="0">
                  <a:solidFill>
                    <a:srgbClr val="3D3935"/>
                  </a:solidFill>
                  <a:latin typeface="+mn-ea"/>
                </a:rPr>
                <a:t>@ 18,275</a:t>
              </a:r>
              <a:r>
                <a:rPr lang="ko-KR" altLang="en-US" sz="1100" b="1" dirty="0">
                  <a:solidFill>
                    <a:srgbClr val="3D3935"/>
                  </a:solidFill>
                  <a:latin typeface="+mn-ea"/>
                </a:rPr>
                <a:t>원 </a:t>
              </a:r>
              <a:r>
                <a:rPr lang="en-US" altLang="ko-KR" sz="1100" b="1" dirty="0">
                  <a:solidFill>
                    <a:srgbClr val="3D3935"/>
                  </a:solidFill>
                  <a:latin typeface="+mn-ea"/>
                </a:rPr>
                <a:t>(</a:t>
              </a:r>
              <a:r>
                <a:rPr lang="ko-KR" altLang="en-US" sz="1100" b="1" dirty="0">
                  <a:solidFill>
                    <a:srgbClr val="3D3935"/>
                  </a:solidFill>
                  <a:latin typeface="+mn-ea"/>
                </a:rPr>
                <a:t>정상적 가격으로 체결</a:t>
              </a:r>
              <a:r>
                <a:rPr lang="en-US" altLang="ko-KR" sz="1100" b="1" dirty="0">
                  <a:solidFill>
                    <a:srgbClr val="3D3935"/>
                  </a:solidFill>
                  <a:latin typeface="+mn-ea"/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575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V. ETF </a:t>
            </a:r>
            <a:r>
              <a:rPr lang="ko-KR" altLang="en-US" sz="2400" dirty="0"/>
              <a:t>투자 시</a:t>
            </a:r>
            <a:r>
              <a:rPr lang="en-US" altLang="ko-KR" sz="2400" dirty="0"/>
              <a:t>, </a:t>
            </a:r>
            <a:r>
              <a:rPr lang="ko-KR" altLang="en-US" sz="2400" dirty="0"/>
              <a:t>유의해야 하는 세가지 </a:t>
            </a:r>
            <a:r>
              <a:rPr lang="en-US" altLang="ko-KR" sz="2400" dirty="0" smtClean="0"/>
              <a:t>– </a:t>
            </a:r>
            <a:r>
              <a:rPr lang="ko-KR" altLang="en-US" dirty="0"/>
              <a:t>해외 </a:t>
            </a:r>
            <a:r>
              <a:rPr lang="ko-KR" altLang="en-US" dirty="0" err="1"/>
              <a:t>투자형</a:t>
            </a:r>
            <a:r>
              <a:rPr lang="ko-KR" altLang="en-US" dirty="0"/>
              <a:t> </a:t>
            </a:r>
            <a:r>
              <a:rPr lang="en-US" altLang="ko-KR" dirty="0"/>
              <a:t>ETF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985019" y="2061642"/>
            <a:ext cx="10513168" cy="936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      * </a:t>
            </a:r>
            <a:r>
              <a:rPr lang="ko-KR" altLang="en-US" dirty="0" smtClean="0"/>
              <a:t>해외 </a:t>
            </a:r>
            <a:r>
              <a:rPr lang="en-US" altLang="ko-KR" dirty="0"/>
              <a:t>ETF</a:t>
            </a:r>
            <a:r>
              <a:rPr lang="ko-KR" altLang="en-US" dirty="0"/>
              <a:t>의 경우</a:t>
            </a:r>
            <a:r>
              <a:rPr lang="en-US" altLang="ko-KR" dirty="0"/>
              <a:t>, </a:t>
            </a:r>
            <a:r>
              <a:rPr lang="ko-KR" altLang="en-US" dirty="0"/>
              <a:t>국내 주식시장과 다른 거래 시간</a:t>
            </a:r>
            <a:r>
              <a:rPr lang="en-US" altLang="ko-KR" dirty="0"/>
              <a:t>/</a:t>
            </a:r>
            <a:r>
              <a:rPr lang="ko-KR" altLang="en-US" dirty="0"/>
              <a:t>휴장일 등으로 인해 가격 괴리 발생 가능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	</a:t>
            </a:r>
            <a:r>
              <a:rPr lang="en-US" altLang="ko-KR" sz="500" dirty="0" smtClean="0"/>
              <a:t> </a:t>
            </a:r>
            <a:r>
              <a:rPr lang="en-US" altLang="ko-KR" dirty="0" smtClean="0"/>
              <a:t>* </a:t>
            </a:r>
            <a:r>
              <a:rPr lang="ko-KR" altLang="en-US" dirty="0" smtClean="0"/>
              <a:t>휴장 </a:t>
            </a:r>
            <a:r>
              <a:rPr lang="ko-KR" altLang="en-US" dirty="0"/>
              <a:t>시간 동안 </a:t>
            </a:r>
            <a:r>
              <a:rPr lang="ko-KR" altLang="en-US" dirty="0" err="1"/>
              <a:t>괴리율이</a:t>
            </a:r>
            <a:r>
              <a:rPr lang="ko-KR" altLang="en-US" dirty="0"/>
              <a:t> 크게 확대될 수 있음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85019" y="1341562"/>
            <a:ext cx="10513168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     </a:t>
            </a:r>
            <a:r>
              <a:rPr lang="ko-KR" altLang="en-US" dirty="0"/>
              <a:t>해외 주식시장이 휴장하는 경우에는 어떻게 되나요</a:t>
            </a:r>
            <a:r>
              <a:rPr lang="en-US" altLang="ko-KR" dirty="0"/>
              <a:t>?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96987" y="1197546"/>
            <a:ext cx="576064" cy="57606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latin typeface="+mj-ea"/>
                <a:ea typeface="+mj-ea"/>
              </a:rPr>
              <a:t>Q</a:t>
            </a:r>
            <a:endParaRPr lang="ko-KR" altLang="en-US" sz="3200" dirty="0">
              <a:latin typeface="+mj-ea"/>
              <a:ea typeface="+mj-ea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96987" y="1989634"/>
            <a:ext cx="576064" cy="5760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latin typeface="+mj-ea"/>
                <a:ea typeface="+mj-ea"/>
              </a:rPr>
              <a:t>A</a:t>
            </a:r>
            <a:endParaRPr lang="ko-KR" altLang="en-US" sz="3200" dirty="0">
              <a:latin typeface="+mj-ea"/>
              <a:ea typeface="+mj-ea"/>
            </a:endParaRP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3E412F55-F711-456B-BB33-935692EB1417}"/>
              </a:ext>
            </a:extLst>
          </p:cNvPr>
          <p:cNvSpPr>
            <a:spLocks noGrp="1"/>
          </p:cNvSpPr>
          <p:nvPr/>
        </p:nvSpPr>
        <p:spPr>
          <a:xfrm>
            <a:off x="4474219" y="3056147"/>
            <a:ext cx="3107680" cy="297160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400" dirty="0">
                <a:latin typeface="KoPub돋움체_Pro Bold" pitchFamily="18" charset="-127"/>
                <a:ea typeface="KoPub돋움체_Pro Bold"/>
              </a:rPr>
              <a:t>&lt;</a:t>
            </a:r>
            <a:r>
              <a:rPr lang="ko-KR" altLang="en-US" sz="1400" dirty="0">
                <a:latin typeface="KoPub돋움체_Pro Bold" pitchFamily="18" charset="-127"/>
                <a:ea typeface="KoPub돋움체_Pro Bold"/>
              </a:rPr>
              <a:t>한국</a:t>
            </a:r>
            <a:r>
              <a:rPr lang="en-US" altLang="ko-KR" sz="1400" dirty="0">
                <a:latin typeface="KoPub돋움체_Pro Bold" pitchFamily="18" charset="-127"/>
                <a:ea typeface="KoPub돋움체_Pro Bold"/>
              </a:rPr>
              <a:t>-</a:t>
            </a:r>
            <a:r>
              <a:rPr lang="ko-KR" altLang="en-US" sz="1400" dirty="0">
                <a:latin typeface="KoPub돋움체_Pro Bold" pitchFamily="18" charset="-127"/>
                <a:ea typeface="KoPub돋움체_Pro Bold"/>
              </a:rPr>
              <a:t>중국</a:t>
            </a:r>
            <a:r>
              <a:rPr lang="en-US" altLang="ko-KR" sz="1400" dirty="0">
                <a:latin typeface="KoPub돋움체_Pro Bold" pitchFamily="18" charset="-127"/>
                <a:ea typeface="KoPub돋움체_Pro Bold"/>
              </a:rPr>
              <a:t>-</a:t>
            </a:r>
            <a:r>
              <a:rPr lang="ko-KR" altLang="en-US" sz="1400" dirty="0">
                <a:latin typeface="KoPub돋움체_Pro Bold" pitchFamily="18" charset="-127"/>
                <a:ea typeface="KoPub돋움체_Pro Bold"/>
              </a:rPr>
              <a:t>홍콩 거래시간 비교</a:t>
            </a:r>
            <a:r>
              <a:rPr lang="en-US" altLang="ko-KR" sz="1400" dirty="0">
                <a:latin typeface="KoPub돋움체_Pro Bold" pitchFamily="18" charset="-127"/>
                <a:ea typeface="KoPub돋움체_Pro Bold"/>
              </a:rPr>
              <a:t>&gt;</a:t>
            </a:r>
          </a:p>
        </p:txBody>
      </p:sp>
      <p:graphicFrame>
        <p:nvGraphicFramePr>
          <p:cNvPr id="15" name="표 2">
            <a:extLst>
              <a:ext uri="{FF2B5EF4-FFF2-40B4-BE49-F238E27FC236}">
                <a16:creationId xmlns:a16="http://schemas.microsoft.com/office/drawing/2014/main" id="{77B8EA6D-0F07-427E-8D40-C5C7A8B89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12564"/>
              </p:ext>
            </p:extLst>
          </p:nvPr>
        </p:nvGraphicFramePr>
        <p:xfrm>
          <a:off x="2785219" y="3743951"/>
          <a:ext cx="6944368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023">
                  <a:extLst>
                    <a:ext uri="{9D8B030D-6E8A-4147-A177-3AD203B41FA5}">
                      <a16:colId xmlns:a16="http://schemas.microsoft.com/office/drawing/2014/main" val="3958646955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157531773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779421231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32723385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95682103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401133135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958626182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982971277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687686879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064419555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6034877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01818845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275939121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798656874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99279586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379998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873021"/>
                  </a:ext>
                </a:extLst>
              </a:tr>
            </a:tbl>
          </a:graphicData>
        </a:graphic>
      </p:graphicFrame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0688985-AC83-449B-8855-435B4BF58164}"/>
              </a:ext>
            </a:extLst>
          </p:cNvPr>
          <p:cNvSpPr>
            <a:spLocks noGrp="1"/>
          </p:cNvSpPr>
          <p:nvPr/>
        </p:nvSpPr>
        <p:spPr>
          <a:xfrm>
            <a:off x="2016795" y="3762557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ko-KR" altLang="en-US" sz="1400">
                <a:solidFill>
                  <a:srgbClr val="0D2D4F"/>
                </a:solidFill>
                <a:latin typeface="KoPub돋움체_Pro Bold" pitchFamily="18" charset="-127"/>
                <a:ea typeface="KoPub돋움체_Pro Bold"/>
              </a:rPr>
              <a:t>한국</a:t>
            </a:r>
            <a:endParaRPr lang="en-US" altLang="ko-KR" sz="1400" dirty="0">
              <a:solidFill>
                <a:srgbClr val="0D2D4F"/>
              </a:solidFill>
              <a:latin typeface="KoPub돋움체_Pro Bold" pitchFamily="18" charset="-127"/>
              <a:ea typeface="KoPub돋움체_Pro Bold"/>
            </a:endParaRPr>
          </a:p>
        </p:txBody>
      </p:sp>
      <p:sp>
        <p:nvSpPr>
          <p:cNvPr id="17" name="텍스트 개체 틀 2">
            <a:extLst>
              <a:ext uri="{FF2B5EF4-FFF2-40B4-BE49-F238E27FC236}">
                <a16:creationId xmlns:a16="http://schemas.microsoft.com/office/drawing/2014/main" id="{53403532-31C9-453B-A8CC-CD74E9E458ED}"/>
              </a:ext>
            </a:extLst>
          </p:cNvPr>
          <p:cNvSpPr>
            <a:spLocks noGrp="1"/>
          </p:cNvSpPr>
          <p:nvPr/>
        </p:nvSpPr>
        <p:spPr>
          <a:xfrm>
            <a:off x="2389175" y="3418068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09:00</a:t>
            </a:r>
          </a:p>
        </p:txBody>
      </p:sp>
      <p:sp>
        <p:nvSpPr>
          <p:cNvPr id="18" name="텍스트 개체 틀 2">
            <a:extLst>
              <a:ext uri="{FF2B5EF4-FFF2-40B4-BE49-F238E27FC236}">
                <a16:creationId xmlns:a16="http://schemas.microsoft.com/office/drawing/2014/main" id="{8824B0EA-FC65-4F7A-A35D-C9886D70D362}"/>
              </a:ext>
            </a:extLst>
          </p:cNvPr>
          <p:cNvSpPr>
            <a:spLocks noGrp="1"/>
          </p:cNvSpPr>
          <p:nvPr/>
        </p:nvSpPr>
        <p:spPr>
          <a:xfrm>
            <a:off x="3279675" y="3418068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10:00</a:t>
            </a:r>
          </a:p>
        </p:txBody>
      </p:sp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B307D9F8-B406-4453-A91B-39E1CC0B23B9}"/>
              </a:ext>
            </a:extLst>
          </p:cNvPr>
          <p:cNvSpPr>
            <a:spLocks noGrp="1"/>
          </p:cNvSpPr>
          <p:nvPr/>
        </p:nvSpPr>
        <p:spPr>
          <a:xfrm>
            <a:off x="4127983" y="3418068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11:00</a:t>
            </a:r>
          </a:p>
        </p:txBody>
      </p:sp>
      <p:sp>
        <p:nvSpPr>
          <p:cNvPr id="20" name="텍스트 개체 틀 2">
            <a:extLst>
              <a:ext uri="{FF2B5EF4-FFF2-40B4-BE49-F238E27FC236}">
                <a16:creationId xmlns:a16="http://schemas.microsoft.com/office/drawing/2014/main" id="{20F375C2-3079-4DD0-9712-B00EF4FA6BDB}"/>
              </a:ext>
            </a:extLst>
          </p:cNvPr>
          <p:cNvSpPr>
            <a:spLocks noGrp="1"/>
          </p:cNvSpPr>
          <p:nvPr/>
        </p:nvSpPr>
        <p:spPr>
          <a:xfrm>
            <a:off x="4976291" y="3418068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12:00</a:t>
            </a:r>
          </a:p>
        </p:txBody>
      </p:sp>
      <p:sp>
        <p:nvSpPr>
          <p:cNvPr id="21" name="텍스트 개체 틀 2">
            <a:extLst>
              <a:ext uri="{FF2B5EF4-FFF2-40B4-BE49-F238E27FC236}">
                <a16:creationId xmlns:a16="http://schemas.microsoft.com/office/drawing/2014/main" id="{7D2FFA88-9041-44D0-B16F-54BD5F4D65F6}"/>
              </a:ext>
            </a:extLst>
          </p:cNvPr>
          <p:cNvSpPr>
            <a:spLocks noGrp="1"/>
          </p:cNvSpPr>
          <p:nvPr/>
        </p:nvSpPr>
        <p:spPr>
          <a:xfrm>
            <a:off x="5861359" y="3418068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13:00</a:t>
            </a:r>
          </a:p>
        </p:txBody>
      </p:sp>
      <p:sp>
        <p:nvSpPr>
          <p:cNvPr id="22" name="텍스트 개체 틀 2">
            <a:extLst>
              <a:ext uri="{FF2B5EF4-FFF2-40B4-BE49-F238E27FC236}">
                <a16:creationId xmlns:a16="http://schemas.microsoft.com/office/drawing/2014/main" id="{4D642820-ED7D-4716-8D3D-27A8D3CA05A8}"/>
              </a:ext>
            </a:extLst>
          </p:cNvPr>
          <p:cNvSpPr>
            <a:spLocks noGrp="1"/>
          </p:cNvSpPr>
          <p:nvPr/>
        </p:nvSpPr>
        <p:spPr>
          <a:xfrm>
            <a:off x="6746427" y="3418068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14:00</a:t>
            </a:r>
          </a:p>
        </p:txBody>
      </p:sp>
      <p:sp>
        <p:nvSpPr>
          <p:cNvPr id="23" name="텍스트 개체 틀 2">
            <a:extLst>
              <a:ext uri="{FF2B5EF4-FFF2-40B4-BE49-F238E27FC236}">
                <a16:creationId xmlns:a16="http://schemas.microsoft.com/office/drawing/2014/main" id="{28DBD400-A43A-4E50-B8D1-A88F182111E7}"/>
              </a:ext>
            </a:extLst>
          </p:cNvPr>
          <p:cNvSpPr>
            <a:spLocks noGrp="1"/>
          </p:cNvSpPr>
          <p:nvPr/>
        </p:nvSpPr>
        <p:spPr>
          <a:xfrm>
            <a:off x="7631495" y="3418068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15:00</a:t>
            </a:r>
          </a:p>
        </p:txBody>
      </p:sp>
      <p:sp>
        <p:nvSpPr>
          <p:cNvPr id="24" name="텍스트 개체 틀 2">
            <a:extLst>
              <a:ext uri="{FF2B5EF4-FFF2-40B4-BE49-F238E27FC236}">
                <a16:creationId xmlns:a16="http://schemas.microsoft.com/office/drawing/2014/main" id="{3E2EFF4F-A3AA-4515-A50A-26149FB417F3}"/>
              </a:ext>
            </a:extLst>
          </p:cNvPr>
          <p:cNvSpPr>
            <a:spLocks noGrp="1"/>
          </p:cNvSpPr>
          <p:nvPr/>
        </p:nvSpPr>
        <p:spPr>
          <a:xfrm>
            <a:off x="8516563" y="3418068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16:00</a:t>
            </a:r>
          </a:p>
        </p:txBody>
      </p:sp>
      <p:sp>
        <p:nvSpPr>
          <p:cNvPr id="25" name="텍스트 개체 틀 2">
            <a:extLst>
              <a:ext uri="{FF2B5EF4-FFF2-40B4-BE49-F238E27FC236}">
                <a16:creationId xmlns:a16="http://schemas.microsoft.com/office/drawing/2014/main" id="{00FB1116-9C12-4EC6-9D73-2CBA8578D414}"/>
              </a:ext>
            </a:extLst>
          </p:cNvPr>
          <p:cNvSpPr>
            <a:spLocks noGrp="1"/>
          </p:cNvSpPr>
          <p:nvPr/>
        </p:nvSpPr>
        <p:spPr>
          <a:xfrm>
            <a:off x="9401631" y="3429178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17:00</a:t>
            </a:r>
          </a:p>
        </p:txBody>
      </p:sp>
      <p:graphicFrame>
        <p:nvGraphicFramePr>
          <p:cNvPr id="26" name="표 2">
            <a:extLst>
              <a:ext uri="{FF2B5EF4-FFF2-40B4-BE49-F238E27FC236}">
                <a16:creationId xmlns:a16="http://schemas.microsoft.com/office/drawing/2014/main" id="{5FCE5540-2C69-4B6F-845F-EF9597662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552044"/>
              </p:ext>
            </p:extLst>
          </p:nvPr>
        </p:nvGraphicFramePr>
        <p:xfrm>
          <a:off x="2785219" y="4745598"/>
          <a:ext cx="6944368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023">
                  <a:extLst>
                    <a:ext uri="{9D8B030D-6E8A-4147-A177-3AD203B41FA5}">
                      <a16:colId xmlns:a16="http://schemas.microsoft.com/office/drawing/2014/main" val="3958646955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157531773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779421231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32723385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95682103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401133135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958626182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982971277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687686879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064419555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6034877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01818845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275939121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798656874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99279586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379998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ko-KR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ko-KR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ko-KR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ko-KR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ko-KR" altLang="en-US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873021"/>
                  </a:ext>
                </a:extLst>
              </a:tr>
            </a:tbl>
          </a:graphicData>
        </a:graphic>
      </p:graphicFrame>
      <p:sp>
        <p:nvSpPr>
          <p:cNvPr id="27" name="텍스트 개체 틀 2">
            <a:extLst>
              <a:ext uri="{FF2B5EF4-FFF2-40B4-BE49-F238E27FC236}">
                <a16:creationId xmlns:a16="http://schemas.microsoft.com/office/drawing/2014/main" id="{016BC9AF-C745-4ADA-908C-3F732513B7AA}"/>
              </a:ext>
            </a:extLst>
          </p:cNvPr>
          <p:cNvSpPr>
            <a:spLocks noGrp="1"/>
          </p:cNvSpPr>
          <p:nvPr/>
        </p:nvSpPr>
        <p:spPr>
          <a:xfrm>
            <a:off x="1864915" y="4764204"/>
            <a:ext cx="94396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ko-KR" altLang="en-US" sz="1400">
                <a:solidFill>
                  <a:srgbClr val="0D2D4F"/>
                </a:solidFill>
                <a:latin typeface="KoPub돋움체_Pro Bold" pitchFamily="18" charset="-127"/>
                <a:ea typeface="KoPub돋움체_Pro Bold"/>
              </a:rPr>
              <a:t>중국본토</a:t>
            </a:r>
            <a:endParaRPr lang="en-US" altLang="ko-KR" sz="1400" dirty="0">
              <a:solidFill>
                <a:srgbClr val="0D2D4F"/>
              </a:solidFill>
              <a:latin typeface="KoPub돋움체_Pro Bold" pitchFamily="18" charset="-127"/>
              <a:ea typeface="KoPub돋움체_Pro Bold"/>
            </a:endParaRPr>
          </a:p>
        </p:txBody>
      </p:sp>
      <p:sp>
        <p:nvSpPr>
          <p:cNvPr id="28" name="텍스트 개체 틀 2">
            <a:extLst>
              <a:ext uri="{FF2B5EF4-FFF2-40B4-BE49-F238E27FC236}">
                <a16:creationId xmlns:a16="http://schemas.microsoft.com/office/drawing/2014/main" id="{9DFE592C-7157-477A-B03D-054B3ABE91B9}"/>
              </a:ext>
            </a:extLst>
          </p:cNvPr>
          <p:cNvSpPr>
            <a:spLocks noGrp="1"/>
          </p:cNvSpPr>
          <p:nvPr/>
        </p:nvSpPr>
        <p:spPr>
          <a:xfrm>
            <a:off x="2389175" y="4419715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08:00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6F310A95-CD50-4D60-BF9D-F3A6C8281956}"/>
              </a:ext>
            </a:extLst>
          </p:cNvPr>
          <p:cNvSpPr>
            <a:spLocks noGrp="1"/>
          </p:cNvSpPr>
          <p:nvPr/>
        </p:nvSpPr>
        <p:spPr>
          <a:xfrm>
            <a:off x="3279675" y="4419715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09:00</a:t>
            </a:r>
          </a:p>
        </p:txBody>
      </p:sp>
      <p:sp>
        <p:nvSpPr>
          <p:cNvPr id="30" name="텍스트 개체 틀 2">
            <a:extLst>
              <a:ext uri="{FF2B5EF4-FFF2-40B4-BE49-F238E27FC236}">
                <a16:creationId xmlns:a16="http://schemas.microsoft.com/office/drawing/2014/main" id="{2C70B5AA-B0BB-4CC2-9BFD-76EBD8E6C798}"/>
              </a:ext>
            </a:extLst>
          </p:cNvPr>
          <p:cNvSpPr>
            <a:spLocks noGrp="1"/>
          </p:cNvSpPr>
          <p:nvPr/>
        </p:nvSpPr>
        <p:spPr>
          <a:xfrm>
            <a:off x="4127983" y="4419715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10:00</a:t>
            </a:r>
          </a:p>
        </p:txBody>
      </p:sp>
      <p:sp>
        <p:nvSpPr>
          <p:cNvPr id="31" name="텍스트 개체 틀 2">
            <a:extLst>
              <a:ext uri="{FF2B5EF4-FFF2-40B4-BE49-F238E27FC236}">
                <a16:creationId xmlns:a16="http://schemas.microsoft.com/office/drawing/2014/main" id="{26F2AF78-15D4-42A9-9ED3-36C7BCC206B5}"/>
              </a:ext>
            </a:extLst>
          </p:cNvPr>
          <p:cNvSpPr>
            <a:spLocks noGrp="1"/>
          </p:cNvSpPr>
          <p:nvPr/>
        </p:nvSpPr>
        <p:spPr>
          <a:xfrm>
            <a:off x="4976291" y="4419715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11:00</a:t>
            </a:r>
          </a:p>
        </p:txBody>
      </p:sp>
      <p:sp>
        <p:nvSpPr>
          <p:cNvPr id="35" name="텍스트 개체 틀 2">
            <a:extLst>
              <a:ext uri="{FF2B5EF4-FFF2-40B4-BE49-F238E27FC236}">
                <a16:creationId xmlns:a16="http://schemas.microsoft.com/office/drawing/2014/main" id="{2EC4B0D1-C9D5-4D02-87B9-28D0CF776C57}"/>
              </a:ext>
            </a:extLst>
          </p:cNvPr>
          <p:cNvSpPr>
            <a:spLocks noGrp="1"/>
          </p:cNvSpPr>
          <p:nvPr/>
        </p:nvSpPr>
        <p:spPr>
          <a:xfrm>
            <a:off x="5861359" y="4419715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12:00</a:t>
            </a:r>
          </a:p>
        </p:txBody>
      </p:sp>
      <p:sp>
        <p:nvSpPr>
          <p:cNvPr id="37" name="텍스트 개체 틀 2">
            <a:extLst>
              <a:ext uri="{FF2B5EF4-FFF2-40B4-BE49-F238E27FC236}">
                <a16:creationId xmlns:a16="http://schemas.microsoft.com/office/drawing/2014/main" id="{54A3F2F7-BC99-4F88-B55E-5A4FC76EB119}"/>
              </a:ext>
            </a:extLst>
          </p:cNvPr>
          <p:cNvSpPr>
            <a:spLocks noGrp="1"/>
          </p:cNvSpPr>
          <p:nvPr/>
        </p:nvSpPr>
        <p:spPr>
          <a:xfrm>
            <a:off x="6746427" y="4419715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13:00</a:t>
            </a:r>
          </a:p>
        </p:txBody>
      </p:sp>
      <p:sp>
        <p:nvSpPr>
          <p:cNvPr id="38" name="텍스트 개체 틀 2">
            <a:extLst>
              <a:ext uri="{FF2B5EF4-FFF2-40B4-BE49-F238E27FC236}">
                <a16:creationId xmlns:a16="http://schemas.microsoft.com/office/drawing/2014/main" id="{C7496A1F-37CD-469B-9953-A726C6FA0094}"/>
              </a:ext>
            </a:extLst>
          </p:cNvPr>
          <p:cNvSpPr>
            <a:spLocks noGrp="1"/>
          </p:cNvSpPr>
          <p:nvPr/>
        </p:nvSpPr>
        <p:spPr>
          <a:xfrm>
            <a:off x="7631495" y="4419715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14:00</a:t>
            </a:r>
          </a:p>
        </p:txBody>
      </p:sp>
      <p:sp>
        <p:nvSpPr>
          <p:cNvPr id="39" name="텍스트 개체 틀 2">
            <a:extLst>
              <a:ext uri="{FF2B5EF4-FFF2-40B4-BE49-F238E27FC236}">
                <a16:creationId xmlns:a16="http://schemas.microsoft.com/office/drawing/2014/main" id="{71F56F9F-7D73-47D6-B52C-C67D17BA15A6}"/>
              </a:ext>
            </a:extLst>
          </p:cNvPr>
          <p:cNvSpPr>
            <a:spLocks noGrp="1"/>
          </p:cNvSpPr>
          <p:nvPr/>
        </p:nvSpPr>
        <p:spPr>
          <a:xfrm>
            <a:off x="8516563" y="4419715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15:00</a:t>
            </a:r>
          </a:p>
        </p:txBody>
      </p:sp>
      <p:sp>
        <p:nvSpPr>
          <p:cNvPr id="40" name="텍스트 개체 틀 2">
            <a:extLst>
              <a:ext uri="{FF2B5EF4-FFF2-40B4-BE49-F238E27FC236}">
                <a16:creationId xmlns:a16="http://schemas.microsoft.com/office/drawing/2014/main" id="{A1E26C51-079A-4FA9-A556-285770CFC234}"/>
              </a:ext>
            </a:extLst>
          </p:cNvPr>
          <p:cNvSpPr>
            <a:spLocks noGrp="1"/>
          </p:cNvSpPr>
          <p:nvPr/>
        </p:nvSpPr>
        <p:spPr>
          <a:xfrm>
            <a:off x="9401631" y="4430825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16:00</a:t>
            </a:r>
          </a:p>
        </p:txBody>
      </p:sp>
      <p:graphicFrame>
        <p:nvGraphicFramePr>
          <p:cNvPr id="41" name="표 2">
            <a:extLst>
              <a:ext uri="{FF2B5EF4-FFF2-40B4-BE49-F238E27FC236}">
                <a16:creationId xmlns:a16="http://schemas.microsoft.com/office/drawing/2014/main" id="{F00661FC-94E2-457A-9E9D-2FB3A59F3C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300874"/>
              </p:ext>
            </p:extLst>
          </p:nvPr>
        </p:nvGraphicFramePr>
        <p:xfrm>
          <a:off x="2785219" y="5765851"/>
          <a:ext cx="6944368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023">
                  <a:extLst>
                    <a:ext uri="{9D8B030D-6E8A-4147-A177-3AD203B41FA5}">
                      <a16:colId xmlns:a16="http://schemas.microsoft.com/office/drawing/2014/main" val="3958646955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157531773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779421231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32723385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95682103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401133135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958626182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982971277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687686879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064419555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6034877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01818845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3275939121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2798656874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992795868"/>
                    </a:ext>
                  </a:extLst>
                </a:gridCol>
                <a:gridCol w="434023">
                  <a:extLst>
                    <a:ext uri="{9D8B030D-6E8A-4147-A177-3AD203B41FA5}">
                      <a16:colId xmlns:a16="http://schemas.microsoft.com/office/drawing/2014/main" val="1379998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F0F0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D2D4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873021"/>
                  </a:ext>
                </a:extLst>
              </a:tr>
            </a:tbl>
          </a:graphicData>
        </a:graphic>
      </p:graphicFrame>
      <p:sp>
        <p:nvSpPr>
          <p:cNvPr id="42" name="텍스트 개체 틀 2">
            <a:extLst>
              <a:ext uri="{FF2B5EF4-FFF2-40B4-BE49-F238E27FC236}">
                <a16:creationId xmlns:a16="http://schemas.microsoft.com/office/drawing/2014/main" id="{65417E16-B920-4FD2-9101-9997C86F3B57}"/>
              </a:ext>
            </a:extLst>
          </p:cNvPr>
          <p:cNvSpPr>
            <a:spLocks noGrp="1"/>
          </p:cNvSpPr>
          <p:nvPr/>
        </p:nvSpPr>
        <p:spPr>
          <a:xfrm>
            <a:off x="2016795" y="5784457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ko-KR" altLang="en-US" sz="1400">
                <a:solidFill>
                  <a:srgbClr val="0D2D4F"/>
                </a:solidFill>
                <a:latin typeface="KoPub돋움체_Pro Bold" pitchFamily="18" charset="-127"/>
                <a:ea typeface="KoPub돋움체_Pro Bold"/>
              </a:rPr>
              <a:t>홍콩</a:t>
            </a:r>
            <a:endParaRPr lang="en-US" altLang="ko-KR" sz="1400" dirty="0">
              <a:solidFill>
                <a:srgbClr val="0D2D4F"/>
              </a:solidFill>
              <a:latin typeface="KoPub돋움체_Pro Bold" pitchFamily="18" charset="-127"/>
              <a:ea typeface="KoPub돋움체_Pro Bold"/>
            </a:endParaRPr>
          </a:p>
        </p:txBody>
      </p:sp>
      <p:sp>
        <p:nvSpPr>
          <p:cNvPr id="43" name="텍스트 개체 틀 2">
            <a:extLst>
              <a:ext uri="{FF2B5EF4-FFF2-40B4-BE49-F238E27FC236}">
                <a16:creationId xmlns:a16="http://schemas.microsoft.com/office/drawing/2014/main" id="{91059CFF-7FC0-4F63-BEA3-68AC632E6F49}"/>
              </a:ext>
            </a:extLst>
          </p:cNvPr>
          <p:cNvSpPr>
            <a:spLocks noGrp="1"/>
          </p:cNvSpPr>
          <p:nvPr/>
        </p:nvSpPr>
        <p:spPr>
          <a:xfrm>
            <a:off x="2389175" y="5397922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08:00</a:t>
            </a:r>
          </a:p>
        </p:txBody>
      </p:sp>
      <p:sp>
        <p:nvSpPr>
          <p:cNvPr id="44" name="텍스트 개체 틀 2">
            <a:extLst>
              <a:ext uri="{FF2B5EF4-FFF2-40B4-BE49-F238E27FC236}">
                <a16:creationId xmlns:a16="http://schemas.microsoft.com/office/drawing/2014/main" id="{10E1918F-E94D-4D75-833E-FE4B5DA01F50}"/>
              </a:ext>
            </a:extLst>
          </p:cNvPr>
          <p:cNvSpPr>
            <a:spLocks noGrp="1"/>
          </p:cNvSpPr>
          <p:nvPr/>
        </p:nvSpPr>
        <p:spPr>
          <a:xfrm>
            <a:off x="3279675" y="5397922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09:00</a:t>
            </a:r>
          </a:p>
        </p:txBody>
      </p:sp>
      <p:sp>
        <p:nvSpPr>
          <p:cNvPr id="45" name="텍스트 개체 틀 2">
            <a:extLst>
              <a:ext uri="{FF2B5EF4-FFF2-40B4-BE49-F238E27FC236}">
                <a16:creationId xmlns:a16="http://schemas.microsoft.com/office/drawing/2014/main" id="{8E7EA044-7555-4C3F-95FB-BB9F36B65ED7}"/>
              </a:ext>
            </a:extLst>
          </p:cNvPr>
          <p:cNvSpPr>
            <a:spLocks noGrp="1"/>
          </p:cNvSpPr>
          <p:nvPr/>
        </p:nvSpPr>
        <p:spPr>
          <a:xfrm>
            <a:off x="4127983" y="5397922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10:00</a:t>
            </a:r>
          </a:p>
        </p:txBody>
      </p:sp>
      <p:sp>
        <p:nvSpPr>
          <p:cNvPr id="46" name="텍스트 개체 틀 2">
            <a:extLst>
              <a:ext uri="{FF2B5EF4-FFF2-40B4-BE49-F238E27FC236}">
                <a16:creationId xmlns:a16="http://schemas.microsoft.com/office/drawing/2014/main" id="{C063EE6F-3A1E-47DD-9828-DAADF89D25B8}"/>
              </a:ext>
            </a:extLst>
          </p:cNvPr>
          <p:cNvSpPr>
            <a:spLocks noGrp="1"/>
          </p:cNvSpPr>
          <p:nvPr/>
        </p:nvSpPr>
        <p:spPr>
          <a:xfrm>
            <a:off x="4976291" y="5397922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11:00</a:t>
            </a:r>
          </a:p>
        </p:txBody>
      </p:sp>
      <p:sp>
        <p:nvSpPr>
          <p:cNvPr id="47" name="텍스트 개체 틀 2">
            <a:extLst>
              <a:ext uri="{FF2B5EF4-FFF2-40B4-BE49-F238E27FC236}">
                <a16:creationId xmlns:a16="http://schemas.microsoft.com/office/drawing/2014/main" id="{10618369-05BA-49F3-936F-C8B9BBB73CCB}"/>
              </a:ext>
            </a:extLst>
          </p:cNvPr>
          <p:cNvSpPr>
            <a:spLocks noGrp="1"/>
          </p:cNvSpPr>
          <p:nvPr/>
        </p:nvSpPr>
        <p:spPr>
          <a:xfrm>
            <a:off x="5861359" y="5397922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12:00</a:t>
            </a:r>
          </a:p>
        </p:txBody>
      </p:sp>
      <p:sp>
        <p:nvSpPr>
          <p:cNvPr id="48" name="텍스트 개체 틀 2">
            <a:extLst>
              <a:ext uri="{FF2B5EF4-FFF2-40B4-BE49-F238E27FC236}">
                <a16:creationId xmlns:a16="http://schemas.microsoft.com/office/drawing/2014/main" id="{B0568D83-73ED-4ECC-8EC6-7A4E503B02F1}"/>
              </a:ext>
            </a:extLst>
          </p:cNvPr>
          <p:cNvSpPr>
            <a:spLocks noGrp="1"/>
          </p:cNvSpPr>
          <p:nvPr/>
        </p:nvSpPr>
        <p:spPr>
          <a:xfrm>
            <a:off x="6746427" y="5397922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13:00</a:t>
            </a:r>
          </a:p>
        </p:txBody>
      </p:sp>
      <p:sp>
        <p:nvSpPr>
          <p:cNvPr id="49" name="텍스트 개체 틀 2">
            <a:extLst>
              <a:ext uri="{FF2B5EF4-FFF2-40B4-BE49-F238E27FC236}">
                <a16:creationId xmlns:a16="http://schemas.microsoft.com/office/drawing/2014/main" id="{7D29115B-0957-4F9B-95D0-7DAAB4EE1D34}"/>
              </a:ext>
            </a:extLst>
          </p:cNvPr>
          <p:cNvSpPr>
            <a:spLocks noGrp="1"/>
          </p:cNvSpPr>
          <p:nvPr/>
        </p:nvSpPr>
        <p:spPr>
          <a:xfrm>
            <a:off x="7631495" y="5397922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14:00</a:t>
            </a:r>
          </a:p>
        </p:txBody>
      </p:sp>
      <p:sp>
        <p:nvSpPr>
          <p:cNvPr id="50" name="텍스트 개체 틀 2">
            <a:extLst>
              <a:ext uri="{FF2B5EF4-FFF2-40B4-BE49-F238E27FC236}">
                <a16:creationId xmlns:a16="http://schemas.microsoft.com/office/drawing/2014/main" id="{854DBF85-1642-48BD-BC1A-F0F34EFDBC52}"/>
              </a:ext>
            </a:extLst>
          </p:cNvPr>
          <p:cNvSpPr>
            <a:spLocks noGrp="1"/>
          </p:cNvSpPr>
          <p:nvPr/>
        </p:nvSpPr>
        <p:spPr>
          <a:xfrm>
            <a:off x="8516563" y="5397922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15:00</a:t>
            </a:r>
          </a:p>
        </p:txBody>
      </p:sp>
      <p:sp>
        <p:nvSpPr>
          <p:cNvPr id="51" name="텍스트 개체 틀 2">
            <a:extLst>
              <a:ext uri="{FF2B5EF4-FFF2-40B4-BE49-F238E27FC236}">
                <a16:creationId xmlns:a16="http://schemas.microsoft.com/office/drawing/2014/main" id="{D498F375-2694-4264-972B-AA195373FEFE}"/>
              </a:ext>
            </a:extLst>
          </p:cNvPr>
          <p:cNvSpPr>
            <a:spLocks noGrp="1"/>
          </p:cNvSpPr>
          <p:nvPr/>
        </p:nvSpPr>
        <p:spPr>
          <a:xfrm>
            <a:off x="9401631" y="5409032"/>
            <a:ext cx="792088" cy="333627"/>
          </a:xfrm>
          <a:prstGeom prst="rect">
            <a:avLst/>
          </a:prstGeom>
          <a:noFill/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81334">
              <a:spcBef>
                <a:spcPct val="20000"/>
              </a:spcBef>
              <a:buClr>
                <a:srgbClr val="F08300"/>
              </a:buClr>
              <a:defRPr/>
            </a:pPr>
            <a:r>
              <a:rPr lang="en-US" altLang="ko-KR" sz="1100" dirty="0">
                <a:latin typeface="KoPub돋움체_Pro Bold" pitchFamily="18" charset="-127"/>
                <a:ea typeface="KoPub돋움체_Pro Bold"/>
              </a:rPr>
              <a:t>16:00</a:t>
            </a:r>
          </a:p>
        </p:txBody>
      </p:sp>
    </p:spTree>
    <p:extLst>
      <p:ext uri="{BB962C8B-B14F-4D97-AF65-F5344CB8AC3E}">
        <p14:creationId xmlns:p14="http://schemas.microsoft.com/office/powerpoint/2010/main" val="109349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/>
              <a:t>V. ETF </a:t>
            </a:r>
            <a:r>
              <a:rPr lang="ko-KR" altLang="en-US" sz="2400" dirty="0"/>
              <a:t>투자 시</a:t>
            </a:r>
            <a:r>
              <a:rPr lang="en-US" altLang="ko-KR" sz="2400" dirty="0"/>
              <a:t>, </a:t>
            </a:r>
            <a:r>
              <a:rPr lang="ko-KR" altLang="en-US" sz="2400" dirty="0"/>
              <a:t>유의해야 하는 세가지 </a:t>
            </a:r>
            <a:r>
              <a:rPr lang="en-US" altLang="ko-KR" sz="2400" dirty="0" smtClean="0"/>
              <a:t>– </a:t>
            </a:r>
            <a:r>
              <a:rPr lang="ko-KR" altLang="en-US" dirty="0"/>
              <a:t>해외 </a:t>
            </a:r>
            <a:r>
              <a:rPr lang="ko-KR" altLang="en-US" dirty="0" err="1"/>
              <a:t>투자형</a:t>
            </a:r>
            <a:r>
              <a:rPr lang="ko-KR" altLang="en-US" dirty="0"/>
              <a:t> </a:t>
            </a:r>
            <a:r>
              <a:rPr lang="en-US" altLang="ko-KR" dirty="0"/>
              <a:t>ETF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985019" y="2061642"/>
            <a:ext cx="10513168" cy="6679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en-US" altLang="ko-KR" sz="1600" dirty="0" smtClean="0"/>
              <a:t>                * </a:t>
            </a:r>
            <a:r>
              <a:rPr lang="ko-KR" altLang="en-US" sz="1600" dirty="0"/>
              <a:t>해외 시장은 휴장으로 인해 변동이 없지만</a:t>
            </a:r>
            <a:r>
              <a:rPr lang="en-US" altLang="ko-KR" sz="1600" dirty="0"/>
              <a:t>, </a:t>
            </a:r>
            <a:r>
              <a:rPr lang="ko-KR" altLang="en-US" sz="1600" dirty="0"/>
              <a:t>한국은 휴장이 아닌 경우 </a:t>
            </a:r>
            <a:r>
              <a:rPr lang="en-US" altLang="ko-KR" sz="1600" dirty="0"/>
              <a:t>ETF </a:t>
            </a:r>
            <a:r>
              <a:rPr lang="ko-KR" altLang="en-US" sz="1600" dirty="0"/>
              <a:t>가격은 변동</a:t>
            </a:r>
          </a:p>
          <a:p>
            <a:r>
              <a:rPr lang="en-US" altLang="ko-KR" sz="1600" dirty="0" smtClean="0"/>
              <a:t>  	</a:t>
            </a:r>
            <a:r>
              <a:rPr lang="en-US" altLang="ko-KR" sz="300" dirty="0" smtClean="0"/>
              <a:t> </a:t>
            </a:r>
            <a:r>
              <a:rPr lang="en-US" altLang="ko-KR" sz="1600" dirty="0" smtClean="0"/>
              <a:t>* </a:t>
            </a:r>
            <a:r>
              <a:rPr lang="ko-KR" altLang="en-US" sz="1600" dirty="0"/>
              <a:t>휴장 시점에 벌어진 </a:t>
            </a:r>
            <a:r>
              <a:rPr lang="ko-KR" altLang="en-US" sz="1600" dirty="0" err="1"/>
              <a:t>괴리율은</a:t>
            </a:r>
            <a:r>
              <a:rPr lang="ko-KR" altLang="en-US" sz="1600" dirty="0"/>
              <a:t> 휴장 종료 이후 일시에 반영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85019" y="1341562"/>
            <a:ext cx="10513168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      </a:t>
            </a:r>
            <a:r>
              <a:rPr lang="ko-KR" altLang="en-US" dirty="0"/>
              <a:t>해외 주식시장이 휴장하는 경우에는 어떻게 되나요</a:t>
            </a:r>
            <a:r>
              <a:rPr lang="en-US" altLang="ko-KR" dirty="0"/>
              <a:t>?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96987" y="1197546"/>
            <a:ext cx="576064" cy="57606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latin typeface="+mj-ea"/>
                <a:ea typeface="+mj-ea"/>
              </a:rPr>
              <a:t>Q</a:t>
            </a:r>
            <a:endParaRPr lang="ko-KR" altLang="en-US" sz="3200" dirty="0">
              <a:latin typeface="+mj-ea"/>
              <a:ea typeface="+mj-ea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96987" y="1989634"/>
            <a:ext cx="576064" cy="57606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latin typeface="+mj-ea"/>
                <a:ea typeface="+mj-ea"/>
              </a:rPr>
              <a:t>A</a:t>
            </a:r>
            <a:endParaRPr lang="ko-KR" altLang="en-US" sz="3200" dirty="0">
              <a:latin typeface="+mj-ea"/>
              <a:ea typeface="+mj-ea"/>
            </a:endParaRPr>
          </a:p>
        </p:txBody>
      </p:sp>
      <p:graphicFrame>
        <p:nvGraphicFramePr>
          <p:cNvPr id="52" name="표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709576"/>
              </p:ext>
            </p:extLst>
          </p:nvPr>
        </p:nvGraphicFramePr>
        <p:xfrm>
          <a:off x="2624953" y="2801600"/>
          <a:ext cx="6929018" cy="3432814"/>
        </p:xfrm>
        <a:graphic>
          <a:graphicData uri="http://schemas.openxmlformats.org/drawingml/2006/table">
            <a:tbl>
              <a:tblPr/>
              <a:tblGrid>
                <a:gridCol w="1063956">
                  <a:extLst>
                    <a:ext uri="{9D8B030D-6E8A-4147-A177-3AD203B41FA5}">
                      <a16:colId xmlns:a16="http://schemas.microsoft.com/office/drawing/2014/main" val="827099478"/>
                    </a:ext>
                  </a:extLst>
                </a:gridCol>
                <a:gridCol w="837866">
                  <a:extLst>
                    <a:ext uri="{9D8B030D-6E8A-4147-A177-3AD203B41FA5}">
                      <a16:colId xmlns:a16="http://schemas.microsoft.com/office/drawing/2014/main" val="4264512695"/>
                    </a:ext>
                  </a:extLst>
                </a:gridCol>
                <a:gridCol w="837866">
                  <a:extLst>
                    <a:ext uri="{9D8B030D-6E8A-4147-A177-3AD203B41FA5}">
                      <a16:colId xmlns:a16="http://schemas.microsoft.com/office/drawing/2014/main" val="1938206606"/>
                    </a:ext>
                  </a:extLst>
                </a:gridCol>
                <a:gridCol w="837866">
                  <a:extLst>
                    <a:ext uri="{9D8B030D-6E8A-4147-A177-3AD203B41FA5}">
                      <a16:colId xmlns:a16="http://schemas.microsoft.com/office/drawing/2014/main" val="1819220381"/>
                    </a:ext>
                  </a:extLst>
                </a:gridCol>
                <a:gridCol w="837866">
                  <a:extLst>
                    <a:ext uri="{9D8B030D-6E8A-4147-A177-3AD203B41FA5}">
                      <a16:colId xmlns:a16="http://schemas.microsoft.com/office/drawing/2014/main" val="1849943128"/>
                    </a:ext>
                  </a:extLst>
                </a:gridCol>
                <a:gridCol w="837866">
                  <a:extLst>
                    <a:ext uri="{9D8B030D-6E8A-4147-A177-3AD203B41FA5}">
                      <a16:colId xmlns:a16="http://schemas.microsoft.com/office/drawing/2014/main" val="1383188158"/>
                    </a:ext>
                  </a:extLst>
                </a:gridCol>
                <a:gridCol w="837866">
                  <a:extLst>
                    <a:ext uri="{9D8B030D-6E8A-4147-A177-3AD203B41FA5}">
                      <a16:colId xmlns:a16="http://schemas.microsoft.com/office/drawing/2014/main" val="300668039"/>
                    </a:ext>
                  </a:extLst>
                </a:gridCol>
                <a:gridCol w="837866">
                  <a:extLst>
                    <a:ext uri="{9D8B030D-6E8A-4147-A177-3AD203B41FA5}">
                      <a16:colId xmlns:a16="http://schemas.microsoft.com/office/drawing/2014/main" val="754365703"/>
                    </a:ext>
                  </a:extLst>
                </a:gridCol>
              </a:tblGrid>
              <a:tr h="2452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일자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한국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중국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 한국시장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중국시장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 차이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3571890"/>
                  </a:ext>
                </a:extLst>
              </a:tr>
              <a:tr h="2452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 ETF </a:t>
                      </a:r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가격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 </a:t>
                      </a:r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변동</a:t>
                      </a:r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(%)</a:t>
                      </a:r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 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CSI300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 </a:t>
                      </a:r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변동</a:t>
                      </a:r>
                      <a:r>
                        <a:rPr lang="en-US" altLang="ko-K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(%)</a:t>
                      </a:r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Bold" panose="02020603020101020101" pitchFamily="18" charset="-127"/>
                          <a:ea typeface="KoPub돋움체_Pro Bold" panose="02020603020101020101" pitchFamily="18" charset="-127"/>
                        </a:rPr>
                        <a:t> 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Bold" panose="02020603020101020101" pitchFamily="18" charset="-127"/>
                        <a:ea typeface="KoPub돋움체_Pro Bold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18258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2020-01-23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종가</a:t>
                      </a:r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종가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8,890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3571878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2020-01-24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설</a:t>
                      </a:r>
                      <a:endParaRPr lang="en-US" altLang="ko-KR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연휴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춘절</a:t>
                      </a:r>
                      <a:endParaRPr lang="en-US" altLang="ko-KR" sz="1200" b="0" i="0" u="none" strike="noStrike" dirty="0" smtClean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연휴</a:t>
                      </a:r>
                      <a:endParaRPr lang="ko-KR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8,890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0.0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3689228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2020-01-25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8,890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0.0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3897756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2020-01-26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8,890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0.0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736676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2020-01-27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8,890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0.0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7747463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2020-01-28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매매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8,330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-6.3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-6.3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9706465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2020-01-29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매매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8,520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-4.2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-4.2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1836650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2020-01-30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매매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8,380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-5.7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-5.7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619615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2020-01-31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매매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8,315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-6.5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-6.5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287955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2020-02-01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매매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8,315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-6.5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-6.5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334308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2020-02-02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매매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8,315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-6.5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4,003.9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 dirty="0">
                        <a:solidFill>
                          <a:schemeClr val="tx1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6.5</a:t>
                      </a:r>
                      <a:endParaRPr lang="en-US" altLang="ko-KR" sz="1200" b="0" i="0" u="none" strike="noStrike" dirty="0">
                        <a:solidFill>
                          <a:srgbClr val="FF000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7668189"/>
                  </a:ext>
                </a:extLst>
              </a:tr>
              <a:tr h="24520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KoPub돋움체_Pro Light" panose="02020603020101020101" pitchFamily="18" charset="-127"/>
                        </a:rPr>
                        <a:t>2020-02-03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매매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매매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      </a:t>
                      </a:r>
                      <a:r>
                        <a:rPr lang="en-US" altLang="ko-K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8,270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-7.0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chemeClr val="tx1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3,688.4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-7.9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F58220"/>
                          </a:solidFill>
                          <a:effectLst/>
                          <a:latin typeface="KoPub돋움체_Pro Light" panose="02020603020101020101" pitchFamily="18" charset="-127"/>
                          <a:ea typeface="KoPub돋움체_Pro Light" panose="02020603020101020101" pitchFamily="18" charset="-127"/>
                        </a:rPr>
                        <a:t>0.9</a:t>
                      </a:r>
                      <a:endParaRPr lang="en-US" altLang="ko-KR" sz="1200" b="0" i="0" u="none" strike="noStrike" dirty="0">
                        <a:solidFill>
                          <a:srgbClr val="F58220"/>
                        </a:solidFill>
                        <a:effectLst/>
                        <a:latin typeface="KoPub돋움체_Pro Light" panose="02020603020101020101" pitchFamily="18" charset="-127"/>
                        <a:ea typeface="KoPub돋움체_Pro Light" panose="02020603020101020101" pitchFamily="18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198948"/>
                  </a:ext>
                </a:extLst>
              </a:tr>
            </a:tbl>
          </a:graphicData>
        </a:graphic>
      </p:graphicFrame>
      <p:sp>
        <p:nvSpPr>
          <p:cNvPr id="53" name="TextBox 52">
            <a:extLst>
              <a:ext uri="{FF2B5EF4-FFF2-40B4-BE49-F238E27FC236}">
                <a16:creationId xmlns:a16="http://schemas.microsoft.com/office/drawing/2014/main" id="{90C3E727-44E8-43DC-999E-8C7076163A83}"/>
              </a:ext>
            </a:extLst>
          </p:cNvPr>
          <p:cNvSpPr txBox="1"/>
          <p:nvPr/>
        </p:nvSpPr>
        <p:spPr>
          <a:xfrm>
            <a:off x="2624953" y="6258026"/>
            <a:ext cx="229261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spc="2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*</a:t>
            </a:r>
            <a:r>
              <a:rPr lang="ko-KR" altLang="en-US" sz="800" spc="2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출처 </a:t>
            </a:r>
            <a:r>
              <a:rPr lang="en-US" altLang="ko-KR" sz="800" spc="2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: </a:t>
            </a:r>
            <a:r>
              <a:rPr lang="ko-KR" altLang="en-US" sz="800" spc="2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미래에셋자산운용</a:t>
            </a:r>
            <a:r>
              <a:rPr lang="en-US" altLang="ko-KR" sz="800" spc="20" dirty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, </a:t>
            </a:r>
            <a:r>
              <a:rPr lang="en-US" altLang="ko-KR" sz="800" spc="20" dirty="0" smtClean="0">
                <a:latin typeface="KoPub돋움체_Pro Light" panose="02020603020101020101" pitchFamily="18" charset="-127"/>
                <a:ea typeface="KoPub돋움체_Pro Light" panose="02020603020101020101" pitchFamily="18" charset="-127"/>
              </a:rPr>
              <a:t>2020.01.23~2020.02.03</a:t>
            </a:r>
            <a:endParaRPr lang="ko-KR" altLang="en-US" sz="800" spc="20" dirty="0">
              <a:latin typeface="KoPub돋움체_Pro Light" panose="02020603020101020101" pitchFamily="18" charset="-127"/>
              <a:ea typeface="KoPub돋움체_Pro Light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001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12195175" cy="6859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73" y="-8524"/>
            <a:ext cx="10621179" cy="686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0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atinLnBrk="0">
              <a:lnSpc>
                <a:spcPct val="130000"/>
              </a:lnSpc>
              <a:spcBef>
                <a:spcPts val="1200"/>
              </a:spcBef>
              <a:buClr>
                <a:prstClr val="black"/>
              </a:buClr>
            </a:pPr>
            <a:r>
              <a:rPr lang="ko-KR" altLang="en-US" sz="1400" dirty="0">
                <a:solidFill>
                  <a:prstClr val="black"/>
                </a:solidFill>
              </a:rPr>
              <a:t>본 자료는 </a:t>
            </a:r>
            <a:r>
              <a:rPr lang="en-US" altLang="ko-KR" sz="1400" dirty="0">
                <a:solidFill>
                  <a:prstClr val="black"/>
                </a:solidFill>
              </a:rPr>
              <a:t>TIGER ETF</a:t>
            </a:r>
            <a:r>
              <a:rPr lang="ko-KR" altLang="en-US" sz="1400" dirty="0">
                <a:solidFill>
                  <a:prstClr val="black"/>
                </a:solidFill>
              </a:rPr>
              <a:t>의 매매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>
                <a:solidFill>
                  <a:prstClr val="black"/>
                </a:solidFill>
              </a:rPr>
              <a:t>취득 또는 청약의 권유가 아닙니다</a:t>
            </a:r>
            <a:r>
              <a:rPr lang="en-US" altLang="ko-KR" sz="1400" dirty="0">
                <a:solidFill>
                  <a:prstClr val="black"/>
                </a:solidFill>
              </a:rPr>
              <a:t>. </a:t>
            </a:r>
            <a:r>
              <a:rPr lang="ko-KR" altLang="en-US" sz="1400" dirty="0">
                <a:solidFill>
                  <a:prstClr val="black"/>
                </a:solidFill>
              </a:rPr>
              <a:t>따라서 본 자료 또는 그 내용에 따라 투자하거나 이를 근거로 투자하여서는 안됩니다</a:t>
            </a:r>
            <a:r>
              <a:rPr lang="en-US" altLang="ko-KR" sz="1400" dirty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ct val="130000"/>
              </a:lnSpc>
              <a:spcBef>
                <a:spcPts val="1200"/>
              </a:spcBef>
              <a:buClr>
                <a:prstClr val="black"/>
              </a:buClr>
            </a:pPr>
            <a:r>
              <a:rPr lang="en-US" altLang="ko-KR" sz="1400" dirty="0">
                <a:solidFill>
                  <a:prstClr val="black"/>
                </a:solidFill>
              </a:rPr>
              <a:t>TIGER ETF</a:t>
            </a:r>
            <a:r>
              <a:rPr lang="ko-KR" altLang="en-US" sz="1400" dirty="0">
                <a:solidFill>
                  <a:prstClr val="black"/>
                </a:solidFill>
              </a:rPr>
              <a:t>에 투자하기 전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>
                <a:solidFill>
                  <a:prstClr val="black"/>
                </a:solidFill>
              </a:rPr>
              <a:t>투자자 또는 잠재적인 투자자는 그러한 투자가 자신의 특정한 </a:t>
            </a:r>
            <a:r>
              <a:rPr lang="ko-KR" altLang="en-US" sz="1400" dirty="0" err="1">
                <a:solidFill>
                  <a:prstClr val="black"/>
                </a:solidFill>
              </a:rPr>
              <a:t>투자요구나</a:t>
            </a:r>
            <a:r>
              <a:rPr lang="ko-KR" altLang="en-US" sz="1400" dirty="0">
                <a:solidFill>
                  <a:prstClr val="black"/>
                </a:solidFill>
              </a:rPr>
              <a:t> 목적 및 재무상황에 적합한지 여부에 대해 고려하여야 하며 필요한 경우 투자자문가와 상담하거나 </a:t>
            </a:r>
            <a:r>
              <a:rPr lang="ko-KR" altLang="en-US" sz="1400" dirty="0" err="1">
                <a:solidFill>
                  <a:prstClr val="black"/>
                </a:solidFill>
              </a:rPr>
              <a:t>신탁계약서</a:t>
            </a:r>
            <a:r>
              <a:rPr lang="ko-KR" altLang="en-US" sz="1400" dirty="0">
                <a:solidFill>
                  <a:prstClr val="black"/>
                </a:solidFill>
              </a:rPr>
              <a:t> 및 투자설명서를 충분히 숙지하여 판단하여야 합니다</a:t>
            </a:r>
            <a:r>
              <a:rPr lang="en-US" altLang="ko-KR" sz="1400" dirty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ct val="130000"/>
              </a:lnSpc>
              <a:spcBef>
                <a:spcPts val="1200"/>
              </a:spcBef>
              <a:buClr>
                <a:prstClr val="black"/>
              </a:buClr>
            </a:pPr>
            <a:r>
              <a:rPr lang="ko-KR" altLang="en-US" sz="1400" dirty="0">
                <a:solidFill>
                  <a:prstClr val="black"/>
                </a:solidFill>
              </a:rPr>
              <a:t>집합투자증권은 실적배당상품으로 </a:t>
            </a:r>
            <a:r>
              <a:rPr lang="ko-KR" altLang="en-US" sz="1400" dirty="0" err="1">
                <a:solidFill>
                  <a:prstClr val="black"/>
                </a:solidFill>
              </a:rPr>
              <a:t>운용결과에</a:t>
            </a:r>
            <a:r>
              <a:rPr lang="ko-KR" altLang="en-US" sz="1400" dirty="0">
                <a:solidFill>
                  <a:prstClr val="black"/>
                </a:solidFill>
              </a:rPr>
              <a:t> 따른 이익 또는 손실이 투자자에게 귀속됩니다</a:t>
            </a:r>
            <a:r>
              <a:rPr lang="en-US" altLang="ko-KR" sz="1400" dirty="0">
                <a:solidFill>
                  <a:prstClr val="black"/>
                </a:solidFill>
              </a:rPr>
              <a:t>.</a:t>
            </a:r>
          </a:p>
          <a:p>
            <a:pPr latinLnBrk="0">
              <a:lnSpc>
                <a:spcPct val="130000"/>
              </a:lnSpc>
              <a:spcBef>
                <a:spcPts val="1200"/>
              </a:spcBef>
              <a:buClr>
                <a:prstClr val="black"/>
              </a:buClr>
            </a:pPr>
            <a:r>
              <a:rPr lang="ko-KR" altLang="en-US" sz="1400" dirty="0">
                <a:solidFill>
                  <a:prstClr val="black"/>
                </a:solidFill>
              </a:rPr>
              <a:t>집합투자상품은 예금자보호법에 따라 예금보험공사가 보호하지 않으며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>
                <a:solidFill>
                  <a:prstClr val="black"/>
                </a:solidFill>
              </a:rPr>
              <a:t>원본의 손실이 발생할 수 있습니다</a:t>
            </a:r>
            <a:r>
              <a:rPr lang="en-US" altLang="ko-KR" sz="1400" dirty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ct val="130000"/>
              </a:lnSpc>
              <a:spcBef>
                <a:spcPts val="1200"/>
              </a:spcBef>
              <a:buClr>
                <a:prstClr val="black"/>
              </a:buClr>
            </a:pPr>
            <a:r>
              <a:rPr lang="ko-KR" altLang="en-US" sz="1400" dirty="0">
                <a:solidFill>
                  <a:prstClr val="black"/>
                </a:solidFill>
              </a:rPr>
              <a:t>펀드 가입을 결정하기 전에 </a:t>
            </a:r>
            <a:r>
              <a:rPr lang="en-US" altLang="ko-KR" sz="1400" dirty="0">
                <a:solidFill>
                  <a:prstClr val="black"/>
                </a:solidFill>
              </a:rPr>
              <a:t>(</a:t>
            </a:r>
            <a:r>
              <a:rPr lang="ko-KR" altLang="en-US" sz="1400" dirty="0">
                <a:solidFill>
                  <a:prstClr val="black"/>
                </a:solidFill>
              </a:rPr>
              <a:t>투자대상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 err="1">
                <a:solidFill>
                  <a:prstClr val="black"/>
                </a:solidFill>
              </a:rPr>
              <a:t>환매방법</a:t>
            </a:r>
            <a:r>
              <a:rPr lang="ko-KR" altLang="en-US" sz="1400" dirty="0">
                <a:solidFill>
                  <a:prstClr val="black"/>
                </a:solidFill>
              </a:rPr>
              <a:t> 및 보수 등에 관하여</a:t>
            </a:r>
            <a:r>
              <a:rPr lang="en-US" altLang="ko-KR" sz="1400" dirty="0">
                <a:solidFill>
                  <a:prstClr val="black"/>
                </a:solidFill>
              </a:rPr>
              <a:t>) </a:t>
            </a:r>
            <a:r>
              <a:rPr lang="ko-KR" altLang="en-US" sz="1400" dirty="0">
                <a:solidFill>
                  <a:prstClr val="black"/>
                </a:solidFill>
              </a:rPr>
              <a:t>투자설명서를 반드시 읽어주시기 바랍니다</a:t>
            </a:r>
            <a:r>
              <a:rPr lang="en-US" altLang="ko-KR" sz="1400" dirty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ct val="130000"/>
              </a:lnSpc>
              <a:spcBef>
                <a:spcPts val="1200"/>
              </a:spcBef>
              <a:buClr>
                <a:prstClr val="black"/>
              </a:buClr>
            </a:pPr>
            <a:r>
              <a:rPr lang="ko-KR" altLang="en-US" sz="1400" dirty="0">
                <a:solidFill>
                  <a:prstClr val="black"/>
                </a:solidFill>
              </a:rPr>
              <a:t>환율 변동에 따라 외화자산의 투자가치가 변동되어 이익 또는 손실을 볼 수 있습니다</a:t>
            </a:r>
            <a:r>
              <a:rPr lang="en-US" altLang="ko-KR" sz="1400" dirty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ct val="130000"/>
              </a:lnSpc>
              <a:spcBef>
                <a:spcPts val="1200"/>
              </a:spcBef>
              <a:buClr>
                <a:prstClr val="black"/>
              </a:buClr>
            </a:pPr>
            <a:r>
              <a:rPr lang="ko-KR" altLang="en-US" sz="1400" dirty="0">
                <a:solidFill>
                  <a:prstClr val="black"/>
                </a:solidFill>
              </a:rPr>
              <a:t>투자대상국가의 시장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>
                <a:solidFill>
                  <a:prstClr val="black"/>
                </a:solidFill>
              </a:rPr>
              <a:t>정치 및 경제상황 등에 따른 위험으로 자산가치의 손실이 발생할 수 있습니다</a:t>
            </a:r>
            <a:r>
              <a:rPr lang="en-US" altLang="ko-KR" sz="1400" dirty="0">
                <a:solidFill>
                  <a:prstClr val="black"/>
                </a:solidFill>
              </a:rPr>
              <a:t>.</a:t>
            </a:r>
          </a:p>
          <a:p>
            <a:pPr latinLnBrk="0">
              <a:lnSpc>
                <a:spcPct val="130000"/>
              </a:lnSpc>
              <a:spcBef>
                <a:spcPts val="1200"/>
              </a:spcBef>
              <a:buClr>
                <a:prstClr val="black"/>
              </a:buClr>
            </a:pPr>
            <a:r>
              <a:rPr lang="ko-KR" altLang="en-US" sz="1400" dirty="0">
                <a:solidFill>
                  <a:prstClr val="black"/>
                </a:solidFill>
              </a:rPr>
              <a:t>과거의 운용실적이 미래의 수익률을 보장하는 것은 아닙니다</a:t>
            </a:r>
            <a:r>
              <a:rPr lang="en-US" altLang="ko-KR" sz="1400" dirty="0">
                <a:solidFill>
                  <a:prstClr val="black"/>
                </a:solidFill>
              </a:rPr>
              <a:t>.</a:t>
            </a:r>
          </a:p>
          <a:p>
            <a:pPr latinLnBrk="0">
              <a:lnSpc>
                <a:spcPct val="130000"/>
              </a:lnSpc>
              <a:spcBef>
                <a:spcPts val="1200"/>
              </a:spcBef>
              <a:buClr>
                <a:prstClr val="black"/>
              </a:buClr>
            </a:pPr>
            <a:r>
              <a:rPr lang="ko-KR" altLang="en-US" sz="1400" dirty="0">
                <a:solidFill>
                  <a:prstClr val="black"/>
                </a:solidFill>
              </a:rPr>
              <a:t>본 자료는 </a:t>
            </a:r>
            <a:r>
              <a:rPr lang="ko-KR" altLang="en-US" sz="1400" dirty="0" err="1">
                <a:solidFill>
                  <a:prstClr val="black"/>
                </a:solidFill>
              </a:rPr>
              <a:t>미래에셋자산운용이</a:t>
            </a:r>
            <a:r>
              <a:rPr lang="ko-KR" altLang="en-US" sz="1400" dirty="0">
                <a:solidFill>
                  <a:prstClr val="black"/>
                </a:solidFill>
              </a:rPr>
              <a:t> 제작하였으며</a:t>
            </a:r>
            <a:r>
              <a:rPr lang="en-US" altLang="ko-KR" sz="1400" dirty="0">
                <a:solidFill>
                  <a:prstClr val="black"/>
                </a:solidFill>
              </a:rPr>
              <a:t>, </a:t>
            </a:r>
            <a:r>
              <a:rPr lang="ko-KR" altLang="en-US" sz="1400" dirty="0">
                <a:solidFill>
                  <a:prstClr val="black"/>
                </a:solidFill>
              </a:rPr>
              <a:t>본 자료에 포함된 모든 정보는 당사의 승인 없이 복제되어 유통될 수 없습니다</a:t>
            </a:r>
            <a:r>
              <a:rPr lang="en-US" altLang="ko-KR" sz="1400" dirty="0">
                <a:solidFill>
                  <a:prstClr val="black"/>
                </a:solidFill>
              </a:rPr>
              <a:t>.</a:t>
            </a:r>
          </a:p>
          <a:p>
            <a:pPr>
              <a:lnSpc>
                <a:spcPct val="130000"/>
              </a:lnSpc>
            </a:pPr>
            <a:endParaRPr lang="ko-KR" altLang="en-US" sz="1400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>
                <a:solidFill>
                  <a:schemeClr val="bg2"/>
                </a:solidFill>
              </a:rPr>
              <a:t>Notice</a:t>
            </a:r>
            <a:endParaRPr lang="ko-KR" alt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91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1888213" y="2906713"/>
            <a:ext cx="8418751" cy="523081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ko-KR" altLang="en-US" sz="3200" dirty="0" smtClean="0">
                <a:solidFill>
                  <a:srgbClr val="ED7100"/>
                </a:solidFill>
              </a:rPr>
              <a:t>감사합니다</a:t>
            </a:r>
            <a:endParaRPr lang="ko-KR" altLang="en-US" sz="3200" dirty="0">
              <a:solidFill>
                <a:srgbClr val="ED71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6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I. </a:t>
            </a:r>
            <a:r>
              <a:rPr lang="ko-KR" altLang="en-US" sz="2400" dirty="0" smtClean="0"/>
              <a:t>투자의 새로운 트렌드</a:t>
            </a:r>
            <a:r>
              <a:rPr lang="en-US" altLang="ko-KR" sz="2400" dirty="0" smtClean="0"/>
              <a:t>, ETF </a:t>
            </a:r>
            <a:endParaRPr lang="ko-KR" altLang="en-US" sz="2400" dirty="0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608277" y="1341562"/>
            <a:ext cx="10997835" cy="348038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r>
              <a:rPr lang="en-US" altLang="ko-KR" sz="18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&lt; </a:t>
            </a:r>
            <a:r>
              <a:rPr lang="ko-KR" altLang="en-US" sz="18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새로운 투자 트렌드로 각광받고 있는 이것</a:t>
            </a:r>
            <a:r>
              <a:rPr lang="en-US" altLang="ko-KR" sz="18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, </a:t>
            </a:r>
            <a:r>
              <a:rPr lang="ko-KR" altLang="en-US" sz="18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바로 </a:t>
            </a:r>
            <a:r>
              <a:rPr lang="en-US" altLang="ko-KR" sz="1800" dirty="0" smtClean="0">
                <a:solidFill>
                  <a:schemeClr val="tx1"/>
                </a:solidFill>
                <a:latin typeface="KoPub돋움체_Pro Bold" pitchFamily="18" charset="-127"/>
                <a:ea typeface="KoPub돋움체_Pro Bold" pitchFamily="18" charset="-127"/>
              </a:rPr>
              <a:t>ETF! &gt;</a:t>
            </a:r>
            <a:endParaRPr lang="ko-KR" altLang="en-US" sz="1800" dirty="0">
              <a:solidFill>
                <a:schemeClr val="tx1"/>
              </a:solidFill>
              <a:latin typeface="KoPub돋움체_Pro Bold" pitchFamily="18" charset="-127"/>
              <a:ea typeface="KoPub돋움체_Pro Bold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6987" y="6104429"/>
            <a:ext cx="3567173" cy="2509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각 언론사</a:t>
            </a:r>
            <a:endParaRPr lang="en-US" altLang="ko-KR" sz="9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782" y="4672294"/>
            <a:ext cx="6913258" cy="15631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579" y="2943183"/>
            <a:ext cx="5393366" cy="11613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92" y="1989634"/>
            <a:ext cx="5579603" cy="11628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15" y="3523856"/>
            <a:ext cx="6780692" cy="14416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98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altLang="ko-KR" sz="1400" dirty="0" smtClean="0"/>
              <a:t>2020</a:t>
            </a:r>
            <a:r>
              <a:rPr lang="ko-KR" altLang="en-US" sz="1400" dirty="0" smtClean="0"/>
              <a:t>년 </a:t>
            </a:r>
            <a:r>
              <a:rPr lang="ko-KR" altLang="en-US" sz="1400" dirty="0"/>
              <a:t>대비 </a:t>
            </a:r>
            <a:r>
              <a:rPr lang="en-US" altLang="ko-KR" sz="1400" dirty="0"/>
              <a:t>ETF AUM </a:t>
            </a:r>
            <a:r>
              <a:rPr lang="ko-KR" altLang="en-US" sz="1400" dirty="0"/>
              <a:t>약 </a:t>
            </a:r>
            <a:r>
              <a:rPr lang="en-US" altLang="ko-KR" sz="1400" dirty="0" smtClean="0"/>
              <a:t>1.3</a:t>
            </a:r>
            <a:r>
              <a:rPr lang="ko-KR" altLang="en-US" sz="1400" dirty="0" smtClean="0"/>
              <a:t>조 </a:t>
            </a:r>
            <a:r>
              <a:rPr lang="ko-KR" altLang="en-US" sz="1400" dirty="0"/>
              <a:t>달러 상승 </a:t>
            </a:r>
            <a:r>
              <a:rPr lang="en-US" altLang="ko-KR" sz="1400" dirty="0"/>
              <a:t>(20</a:t>
            </a:r>
            <a:r>
              <a:rPr lang="ko-KR" altLang="en-US" sz="1400" dirty="0"/>
              <a:t>년 말 </a:t>
            </a:r>
            <a:r>
              <a:rPr lang="en-US" altLang="ko-KR" sz="1400" dirty="0" smtClean="0"/>
              <a:t>7.44</a:t>
            </a:r>
            <a:r>
              <a:rPr lang="ko-KR" altLang="en-US" sz="1400" dirty="0"/>
              <a:t>조 달러 → </a:t>
            </a:r>
            <a:r>
              <a:rPr lang="en-US" altLang="ko-KR" sz="1400" dirty="0" smtClean="0"/>
              <a:t>22</a:t>
            </a:r>
            <a:r>
              <a:rPr lang="ko-KR" altLang="en-US" sz="1400" dirty="0" smtClean="0"/>
              <a:t>년 </a:t>
            </a:r>
            <a:r>
              <a:rPr lang="en-US" altLang="ko-KR" sz="1400" dirty="0" smtClean="0"/>
              <a:t>2</a:t>
            </a:r>
            <a:r>
              <a:rPr lang="ko-KR" altLang="en-US" sz="1400" dirty="0" smtClean="0"/>
              <a:t>월 </a:t>
            </a:r>
            <a:r>
              <a:rPr lang="ko-KR" altLang="en-US" sz="1400" dirty="0"/>
              <a:t>말 </a:t>
            </a:r>
            <a:r>
              <a:rPr lang="en-US" altLang="ko-KR" sz="1400" dirty="0" smtClean="0"/>
              <a:t>8.75</a:t>
            </a:r>
            <a:r>
              <a:rPr lang="ko-KR" altLang="en-US" sz="1400" dirty="0" smtClean="0"/>
              <a:t>조 </a:t>
            </a:r>
            <a:r>
              <a:rPr lang="ko-KR" altLang="en-US" sz="1400" dirty="0"/>
              <a:t>달러</a:t>
            </a:r>
            <a:r>
              <a:rPr lang="en-US" altLang="ko-KR" sz="1400" dirty="0"/>
              <a:t>)</a:t>
            </a:r>
          </a:p>
          <a:p>
            <a:pPr>
              <a:buClr>
                <a:schemeClr val="tx1"/>
              </a:buClr>
            </a:pPr>
            <a:r>
              <a:rPr lang="en-US" altLang="ko-KR" sz="1400" dirty="0"/>
              <a:t>ETF </a:t>
            </a:r>
            <a:r>
              <a:rPr lang="ko-KR" altLang="en-US" sz="1400" dirty="0"/>
              <a:t>종목 수 </a:t>
            </a:r>
            <a:r>
              <a:rPr lang="en-US" altLang="ko-KR" sz="1400" dirty="0" smtClean="0"/>
              <a:t>1,318</a:t>
            </a:r>
            <a:r>
              <a:rPr lang="ko-KR" altLang="en-US" sz="1400" dirty="0" smtClean="0"/>
              <a:t>개 </a:t>
            </a:r>
            <a:r>
              <a:rPr lang="ko-KR" altLang="en-US" sz="1400" dirty="0"/>
              <a:t>증가 </a:t>
            </a:r>
            <a:r>
              <a:rPr lang="en-US" altLang="ko-KR" sz="1400" dirty="0"/>
              <a:t>(20</a:t>
            </a:r>
            <a:r>
              <a:rPr lang="ko-KR" altLang="en-US" sz="1400" dirty="0"/>
              <a:t>년 말 </a:t>
            </a:r>
            <a:r>
              <a:rPr lang="en-US" altLang="ko-KR" sz="1400" dirty="0" smtClean="0"/>
              <a:t>7,436</a:t>
            </a:r>
            <a:r>
              <a:rPr lang="ko-KR" altLang="en-US" sz="1400" dirty="0" smtClean="0"/>
              <a:t>개 </a:t>
            </a:r>
            <a:r>
              <a:rPr lang="ko-KR" altLang="en-US" sz="1400" dirty="0"/>
              <a:t>→ </a:t>
            </a:r>
            <a:r>
              <a:rPr lang="en-US" altLang="ko-KR" sz="1400" dirty="0" smtClean="0"/>
              <a:t>22</a:t>
            </a:r>
            <a:r>
              <a:rPr lang="ko-KR" altLang="en-US" sz="1400" dirty="0" smtClean="0"/>
              <a:t>년 </a:t>
            </a:r>
            <a:r>
              <a:rPr lang="en-US" altLang="ko-KR" sz="1400" dirty="0" smtClean="0"/>
              <a:t>2</a:t>
            </a:r>
            <a:r>
              <a:rPr lang="ko-KR" altLang="en-US" sz="1400" dirty="0" smtClean="0"/>
              <a:t>월 </a:t>
            </a:r>
            <a:r>
              <a:rPr lang="ko-KR" altLang="en-US" sz="1400" dirty="0"/>
              <a:t>말 </a:t>
            </a:r>
            <a:r>
              <a:rPr lang="en-US" altLang="ko-KR" sz="1400" dirty="0" smtClean="0"/>
              <a:t>8,754</a:t>
            </a:r>
            <a:r>
              <a:rPr lang="ko-KR" altLang="en-US" sz="1400" dirty="0" smtClean="0"/>
              <a:t>개</a:t>
            </a:r>
            <a:r>
              <a:rPr lang="en-US" altLang="ko-KR" sz="1400" dirty="0"/>
              <a:t>)</a:t>
            </a: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I. </a:t>
            </a:r>
            <a:r>
              <a:rPr lang="ko-KR" altLang="en-US" sz="2400" dirty="0" smtClean="0"/>
              <a:t>투자의 새로운 트렌드</a:t>
            </a:r>
            <a:r>
              <a:rPr lang="en-US" altLang="ko-KR" sz="2400" dirty="0" smtClean="0"/>
              <a:t>, ETF – </a:t>
            </a:r>
            <a:r>
              <a:rPr lang="ko-KR" altLang="en-US" dirty="0" smtClean="0"/>
              <a:t>글로벌 </a:t>
            </a:r>
            <a:r>
              <a:rPr lang="en-US" altLang="ko-KR" dirty="0" smtClean="0"/>
              <a:t>ETF </a:t>
            </a:r>
            <a:r>
              <a:rPr lang="ko-KR" altLang="en-US" dirty="0" smtClean="0"/>
              <a:t>시장 </a:t>
            </a:r>
            <a:r>
              <a:rPr lang="en-US" altLang="ko-KR" sz="2400" dirty="0" smtClean="0"/>
              <a:t> </a:t>
            </a:r>
            <a:endParaRPr lang="ko-KR" alt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696987" y="6104429"/>
            <a:ext cx="3567173" cy="2509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ETFGI,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미래에셋자산운용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*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기준일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: 2022.02.28 </a:t>
            </a:r>
            <a:endParaRPr lang="en-US" altLang="ko-KR" sz="9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081" y="1860013"/>
            <a:ext cx="9127013" cy="42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3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altLang="ko-KR" sz="1400" dirty="0" smtClean="0"/>
              <a:t>2020</a:t>
            </a:r>
            <a:r>
              <a:rPr lang="ko-KR" altLang="en-US" sz="1400" dirty="0" smtClean="0"/>
              <a:t>년 말 </a:t>
            </a:r>
            <a:r>
              <a:rPr lang="ko-KR" altLang="en-US" sz="1400" dirty="0"/>
              <a:t>대비 </a:t>
            </a:r>
            <a:r>
              <a:rPr lang="en-US" altLang="ko-KR" sz="1400" dirty="0"/>
              <a:t>ETF AUM </a:t>
            </a:r>
            <a:r>
              <a:rPr lang="ko-KR" altLang="en-US" sz="1400" dirty="0"/>
              <a:t>약 </a:t>
            </a:r>
            <a:r>
              <a:rPr lang="en-US" altLang="ko-KR" sz="1400" dirty="0" smtClean="0"/>
              <a:t>22.7</a:t>
            </a:r>
            <a:r>
              <a:rPr lang="ko-KR" altLang="en-US" sz="1400" dirty="0" smtClean="0"/>
              <a:t>조 </a:t>
            </a:r>
            <a:r>
              <a:rPr lang="ko-KR" altLang="en-US" sz="1400" dirty="0"/>
              <a:t>원 상승</a:t>
            </a:r>
            <a:r>
              <a:rPr lang="en-US" altLang="ko-KR" sz="1400" dirty="0"/>
              <a:t>(20</a:t>
            </a:r>
            <a:r>
              <a:rPr lang="ko-KR" altLang="en-US" sz="1400" dirty="0"/>
              <a:t>년 </a:t>
            </a:r>
            <a:r>
              <a:rPr lang="ko-KR" altLang="en-US" sz="1400" dirty="0" smtClean="0"/>
              <a:t>말 </a:t>
            </a:r>
            <a:r>
              <a:rPr lang="en-US" altLang="ko-KR" sz="1400" dirty="0"/>
              <a:t>52.0</a:t>
            </a:r>
            <a:r>
              <a:rPr lang="ko-KR" altLang="en-US" sz="1400" dirty="0"/>
              <a:t>조 → </a:t>
            </a:r>
            <a:r>
              <a:rPr lang="en-US" altLang="ko-KR" sz="1400" dirty="0" smtClean="0"/>
              <a:t>22</a:t>
            </a:r>
            <a:r>
              <a:rPr lang="ko-KR" altLang="en-US" sz="1400" dirty="0" smtClean="0"/>
              <a:t>년 </a:t>
            </a:r>
            <a:r>
              <a:rPr lang="en-US" altLang="ko-KR" sz="1400" dirty="0"/>
              <a:t>3</a:t>
            </a:r>
            <a:r>
              <a:rPr lang="ko-KR" altLang="en-US" sz="1400" dirty="0" smtClean="0"/>
              <a:t>월 말 </a:t>
            </a:r>
            <a:r>
              <a:rPr lang="en-US" altLang="ko-KR" sz="1400" dirty="0" smtClean="0"/>
              <a:t>74.7</a:t>
            </a:r>
            <a:r>
              <a:rPr lang="ko-KR" altLang="en-US" sz="1400" dirty="0" smtClean="0"/>
              <a:t>조 </a:t>
            </a:r>
            <a:r>
              <a:rPr lang="ko-KR" altLang="en-US" sz="1400" dirty="0"/>
              <a:t>원</a:t>
            </a:r>
            <a:r>
              <a:rPr lang="en-US" altLang="ko-KR" sz="1400" dirty="0"/>
              <a:t>)</a:t>
            </a:r>
          </a:p>
          <a:p>
            <a:pPr>
              <a:buClr>
                <a:schemeClr val="tx1"/>
              </a:buClr>
            </a:pPr>
            <a:r>
              <a:rPr lang="en-US" altLang="ko-KR" sz="1400" dirty="0"/>
              <a:t>ETF </a:t>
            </a:r>
            <a:r>
              <a:rPr lang="ko-KR" altLang="en-US" sz="1400" dirty="0"/>
              <a:t>종목 수 </a:t>
            </a:r>
            <a:r>
              <a:rPr lang="en-US" altLang="ko-KR" sz="1400" dirty="0" smtClean="0"/>
              <a:t>83</a:t>
            </a:r>
            <a:r>
              <a:rPr lang="ko-KR" altLang="en-US" sz="1400" dirty="0" smtClean="0"/>
              <a:t>개 </a:t>
            </a:r>
            <a:r>
              <a:rPr lang="ko-KR" altLang="en-US" sz="1400" dirty="0"/>
              <a:t>증가 </a:t>
            </a:r>
            <a:r>
              <a:rPr lang="en-US" altLang="ko-KR" sz="1400" dirty="0"/>
              <a:t>(</a:t>
            </a:r>
            <a:r>
              <a:rPr lang="en-US" altLang="ko-KR" sz="1400" dirty="0" smtClean="0"/>
              <a:t>20</a:t>
            </a:r>
            <a:r>
              <a:rPr lang="ko-KR" altLang="en-US" sz="1400" dirty="0" smtClean="0"/>
              <a:t>년 </a:t>
            </a:r>
            <a:r>
              <a:rPr lang="ko-KR" altLang="en-US" sz="1400" dirty="0"/>
              <a:t>말 </a:t>
            </a:r>
            <a:r>
              <a:rPr lang="en-US" altLang="ko-KR" sz="1400" dirty="0"/>
              <a:t>468</a:t>
            </a:r>
            <a:r>
              <a:rPr lang="ko-KR" altLang="en-US" sz="1400" dirty="0"/>
              <a:t>개 → </a:t>
            </a:r>
            <a:r>
              <a:rPr lang="en-US" altLang="ko-KR" sz="1400" dirty="0" smtClean="0"/>
              <a:t>22</a:t>
            </a:r>
            <a:r>
              <a:rPr lang="ko-KR" altLang="en-US" sz="1400" dirty="0" smtClean="0"/>
              <a:t>년 </a:t>
            </a:r>
            <a:r>
              <a:rPr lang="en-US" altLang="ko-KR" sz="1400" dirty="0" smtClean="0"/>
              <a:t>3</a:t>
            </a:r>
            <a:r>
              <a:rPr lang="ko-KR" altLang="en-US" sz="1400" dirty="0" smtClean="0"/>
              <a:t>월 말 </a:t>
            </a:r>
            <a:r>
              <a:rPr lang="en-US" altLang="ko-KR" sz="1400" dirty="0" smtClean="0"/>
              <a:t>551</a:t>
            </a:r>
            <a:r>
              <a:rPr lang="ko-KR" altLang="en-US" sz="1400" dirty="0" smtClean="0"/>
              <a:t>개</a:t>
            </a:r>
            <a:r>
              <a:rPr lang="en-US" altLang="ko-KR" sz="1400" dirty="0"/>
              <a:t>), </a:t>
            </a:r>
            <a:r>
              <a:rPr lang="ko-KR" altLang="en-US" sz="1400" dirty="0"/>
              <a:t>신규 </a:t>
            </a:r>
            <a:r>
              <a:rPr lang="ko-KR" altLang="en-US" sz="1400" dirty="0" err="1"/>
              <a:t>운용사</a:t>
            </a:r>
            <a:r>
              <a:rPr lang="ko-KR" altLang="en-US" sz="1400" dirty="0"/>
              <a:t> 시장 진입 </a:t>
            </a:r>
            <a:r>
              <a:rPr lang="en-US" altLang="ko-KR" sz="1400" dirty="0"/>
              <a:t>(</a:t>
            </a:r>
            <a:r>
              <a:rPr lang="ko-KR" altLang="en-US" sz="1400" dirty="0"/>
              <a:t>총 </a:t>
            </a:r>
            <a:r>
              <a:rPr lang="en-US" altLang="ko-KR" sz="1400" dirty="0" smtClean="0"/>
              <a:t>20</a:t>
            </a:r>
            <a:r>
              <a:rPr lang="ko-KR" altLang="en-US" sz="1400" dirty="0" smtClean="0"/>
              <a:t>개 </a:t>
            </a:r>
            <a:r>
              <a:rPr lang="ko-KR" altLang="en-US" sz="1400" dirty="0" err="1"/>
              <a:t>운용사</a:t>
            </a:r>
            <a:r>
              <a:rPr lang="en-US" altLang="ko-KR" sz="1400" dirty="0"/>
              <a:t>)</a:t>
            </a: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I. </a:t>
            </a:r>
            <a:r>
              <a:rPr lang="ko-KR" altLang="en-US" sz="2400" dirty="0" smtClean="0"/>
              <a:t>투자의 새로운 트렌드</a:t>
            </a:r>
            <a:r>
              <a:rPr lang="en-US" altLang="ko-KR" sz="2400" dirty="0" smtClean="0"/>
              <a:t>, ETF – </a:t>
            </a:r>
            <a:r>
              <a:rPr lang="ko-KR" altLang="en-US" dirty="0" smtClean="0"/>
              <a:t>국내 </a:t>
            </a:r>
            <a:r>
              <a:rPr lang="en-US" altLang="ko-KR" dirty="0" smtClean="0"/>
              <a:t>ETF </a:t>
            </a:r>
            <a:r>
              <a:rPr lang="ko-KR" altLang="en-US" dirty="0" smtClean="0"/>
              <a:t>시장 </a:t>
            </a:r>
            <a:endParaRPr lang="ko-KR" alt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96987" y="6104429"/>
            <a:ext cx="3567173" cy="2509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* </a:t>
            </a:r>
            <a:r>
              <a:rPr lang="ko-KR" altLang="en-US" sz="900" dirty="0">
                <a:latin typeface="KoPub돋움체_Pro Medium" pitchFamily="18" charset="-127"/>
                <a:ea typeface="KoPub돋움체_Pro Medium" pitchFamily="18" charset="-127"/>
              </a:rPr>
              <a:t>출처</a:t>
            </a:r>
            <a:r>
              <a:rPr lang="en-US" altLang="ko-KR" sz="900" dirty="0">
                <a:latin typeface="KoPub돋움체_Pro Medium" pitchFamily="18" charset="-127"/>
                <a:ea typeface="KoPub돋움체_Pro Medium" pitchFamily="18" charset="-127"/>
              </a:rPr>
              <a:t>: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한국거래소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, 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미래에셋자산운용 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*</a:t>
            </a:r>
            <a:r>
              <a:rPr lang="ko-KR" altLang="en-US" sz="900" dirty="0" smtClean="0">
                <a:latin typeface="KoPub돋움체_Pro Medium" pitchFamily="18" charset="-127"/>
                <a:ea typeface="KoPub돋움체_Pro Medium" pitchFamily="18" charset="-127"/>
              </a:rPr>
              <a:t> 기준일</a:t>
            </a:r>
            <a:r>
              <a:rPr lang="en-US" altLang="ko-KR" sz="900" dirty="0" smtClean="0">
                <a:latin typeface="KoPub돋움체_Pro Medium" pitchFamily="18" charset="-127"/>
                <a:ea typeface="KoPub돋움체_Pro Medium" pitchFamily="18" charset="-127"/>
              </a:rPr>
              <a:t>: 2022.03.31 </a:t>
            </a:r>
            <a:endParaRPr lang="en-US" altLang="ko-KR" sz="900" dirty="0">
              <a:latin typeface="KoPub돋움체_Pro Medium" pitchFamily="18" charset="-127"/>
              <a:ea typeface="KoPub돋움체_Pro Medium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2391000" y="1784450"/>
            <a:ext cx="7239000" cy="4206218"/>
            <a:chOff x="2391000" y="1784450"/>
            <a:chExt cx="7239000" cy="4206218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80573" y="1784450"/>
              <a:ext cx="6991350" cy="3105150"/>
            </a:xfrm>
            <a:prstGeom prst="rect">
              <a:avLst/>
            </a:prstGeom>
          </p:spPr>
        </p:pic>
        <p:grpSp>
          <p:nvGrpSpPr>
            <p:cNvPr id="13" name="그룹 12"/>
            <p:cNvGrpSpPr/>
            <p:nvPr/>
          </p:nvGrpSpPr>
          <p:grpSpPr>
            <a:xfrm>
              <a:off x="2391000" y="4908946"/>
              <a:ext cx="7239000" cy="1081722"/>
              <a:chOff x="2391000" y="4908946"/>
              <a:chExt cx="7239000" cy="1081722"/>
            </a:xfrm>
          </p:grpSpPr>
          <p:pic>
            <p:nvPicPr>
              <p:cNvPr id="8" name="그림 7"/>
              <p:cNvPicPr>
                <a:picLocks noChangeAspect="1"/>
              </p:cNvPicPr>
              <p:nvPr/>
            </p:nvPicPr>
            <p:blipFill rotWithShape="1">
              <a:blip r:embed="rId3"/>
              <a:srcRect t="1" b="2136"/>
              <a:stretch/>
            </p:blipFill>
            <p:spPr>
              <a:xfrm>
                <a:off x="2391000" y="4908946"/>
                <a:ext cx="7239000" cy="549969"/>
              </a:xfrm>
              <a:prstGeom prst="rect">
                <a:avLst/>
              </a:prstGeom>
            </p:spPr>
          </p:pic>
          <p:pic>
            <p:nvPicPr>
              <p:cNvPr id="10" name="그림 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91000" y="5390593"/>
                <a:ext cx="7239000" cy="60007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1308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altLang="ko-KR" sz="1400" dirty="0" smtClean="0"/>
              <a:t>21</a:t>
            </a:r>
            <a:r>
              <a:rPr lang="ko-KR" altLang="en-US" sz="1400" dirty="0" smtClean="0"/>
              <a:t>세기 가장 혁신적인 금융상품이라는 별명을 가진 </a:t>
            </a:r>
            <a:r>
              <a:rPr lang="en-US" altLang="ko-KR" sz="1400" dirty="0" smtClean="0"/>
              <a:t>ETF </a:t>
            </a:r>
            <a:endParaRPr lang="en-US" altLang="ko-KR" sz="1400" dirty="0"/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0511" y="540182"/>
            <a:ext cx="8733444" cy="369332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I. </a:t>
            </a:r>
            <a:r>
              <a:rPr lang="ko-KR" altLang="en-US" sz="2400" dirty="0" smtClean="0"/>
              <a:t>투자의 새로운 트렌드</a:t>
            </a:r>
            <a:r>
              <a:rPr lang="en-US" altLang="ko-KR" sz="2400" dirty="0" smtClean="0"/>
              <a:t>, ETF – </a:t>
            </a:r>
            <a:r>
              <a:rPr lang="en-US" altLang="ko-KR" dirty="0" smtClean="0"/>
              <a:t>ETF</a:t>
            </a:r>
            <a:r>
              <a:rPr lang="ko-KR" altLang="en-US" dirty="0" smtClean="0"/>
              <a:t>란 무엇인가</a:t>
            </a:r>
            <a:endParaRPr lang="ko-KR" altLang="en-US" dirty="0"/>
          </a:p>
        </p:txBody>
      </p:sp>
      <p:grpSp>
        <p:nvGrpSpPr>
          <p:cNvPr id="18" name="그룹 17"/>
          <p:cNvGrpSpPr/>
          <p:nvPr/>
        </p:nvGrpSpPr>
        <p:grpSpPr>
          <a:xfrm>
            <a:off x="796106" y="2254862"/>
            <a:ext cx="10808821" cy="3153191"/>
            <a:chOff x="796106" y="2398878"/>
            <a:chExt cx="10808821" cy="3153191"/>
          </a:xfrm>
        </p:grpSpPr>
        <p:grpSp>
          <p:nvGrpSpPr>
            <p:cNvPr id="5" name="그룹 4"/>
            <p:cNvGrpSpPr/>
            <p:nvPr/>
          </p:nvGrpSpPr>
          <p:grpSpPr>
            <a:xfrm>
              <a:off x="796106" y="2398878"/>
              <a:ext cx="10808821" cy="3153191"/>
              <a:chOff x="1832255" y="2222605"/>
              <a:chExt cx="9301753" cy="2713543"/>
            </a:xfrm>
          </p:grpSpPr>
          <p:grpSp>
            <p:nvGrpSpPr>
              <p:cNvPr id="6" name="그룹 5"/>
              <p:cNvGrpSpPr/>
              <p:nvPr/>
            </p:nvGrpSpPr>
            <p:grpSpPr>
              <a:xfrm>
                <a:off x="4316667" y="2222605"/>
                <a:ext cx="4070315" cy="2713543"/>
                <a:chOff x="7235358" y="1714605"/>
                <a:chExt cx="4070315" cy="2713543"/>
              </a:xfrm>
            </p:grpSpPr>
            <p:sp>
              <p:nvSpPr>
                <p:cNvPr id="16" name="자유형 15"/>
                <p:cNvSpPr/>
                <p:nvPr/>
              </p:nvSpPr>
              <p:spPr>
                <a:xfrm>
                  <a:off x="8573928" y="1890463"/>
                  <a:ext cx="1393173" cy="2365973"/>
                </a:xfrm>
                <a:custGeom>
                  <a:avLst/>
                  <a:gdLst>
                    <a:gd name="connsiteX0" fmla="*/ 616132 w 1232263"/>
                    <a:gd name="connsiteY0" fmla="*/ 0 h 2132124"/>
                    <a:gd name="connsiteX1" fmla="*/ 688970 w 1232263"/>
                    <a:gd name="connsiteY1" fmla="*/ 44250 h 2132124"/>
                    <a:gd name="connsiteX2" fmla="*/ 1232263 w 1232263"/>
                    <a:gd name="connsiteY2" fmla="*/ 1066062 h 2132124"/>
                    <a:gd name="connsiteX3" fmla="*/ 688970 w 1232263"/>
                    <a:gd name="connsiteY3" fmla="*/ 2087874 h 2132124"/>
                    <a:gd name="connsiteX4" fmla="*/ 616132 w 1232263"/>
                    <a:gd name="connsiteY4" fmla="*/ 2132124 h 2132124"/>
                    <a:gd name="connsiteX5" fmla="*/ 543293 w 1232263"/>
                    <a:gd name="connsiteY5" fmla="*/ 2087874 h 2132124"/>
                    <a:gd name="connsiteX6" fmla="*/ 0 w 1232263"/>
                    <a:gd name="connsiteY6" fmla="*/ 1066062 h 2132124"/>
                    <a:gd name="connsiteX7" fmla="*/ 543293 w 1232263"/>
                    <a:gd name="connsiteY7" fmla="*/ 44250 h 2132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32263" h="2132124">
                      <a:moveTo>
                        <a:pt x="616132" y="0"/>
                      </a:moveTo>
                      <a:lnTo>
                        <a:pt x="688970" y="44250"/>
                      </a:lnTo>
                      <a:cubicBezTo>
                        <a:pt x="1016754" y="265697"/>
                        <a:pt x="1232263" y="640712"/>
                        <a:pt x="1232263" y="1066062"/>
                      </a:cubicBezTo>
                      <a:cubicBezTo>
                        <a:pt x="1232263" y="1491412"/>
                        <a:pt x="1016754" y="1866427"/>
                        <a:pt x="688970" y="2087874"/>
                      </a:cubicBezTo>
                      <a:lnTo>
                        <a:pt x="616132" y="2132124"/>
                      </a:lnTo>
                      <a:lnTo>
                        <a:pt x="543293" y="2087874"/>
                      </a:lnTo>
                      <a:cubicBezTo>
                        <a:pt x="215509" y="1866427"/>
                        <a:pt x="0" y="1491412"/>
                        <a:pt x="0" y="1066062"/>
                      </a:cubicBezTo>
                      <a:cubicBezTo>
                        <a:pt x="0" y="640712"/>
                        <a:pt x="215509" y="265697"/>
                        <a:pt x="543293" y="44250"/>
                      </a:cubicBezTo>
                      <a:close/>
                    </a:path>
                  </a:pathLst>
                </a:custGeom>
                <a:solidFill>
                  <a:srgbClr val="ED71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endParaRPr>
                </a:p>
              </p:txBody>
            </p:sp>
            <p:sp>
              <p:nvSpPr>
                <p:cNvPr id="17" name="자유형 16"/>
                <p:cNvSpPr/>
                <p:nvPr/>
              </p:nvSpPr>
              <p:spPr>
                <a:xfrm>
                  <a:off x="7235358" y="1714605"/>
                  <a:ext cx="4070315" cy="2713543"/>
                </a:xfrm>
                <a:custGeom>
                  <a:avLst/>
                  <a:gdLst>
                    <a:gd name="connsiteX0" fmla="*/ 2464526 w 3696789"/>
                    <a:gd name="connsiteY0" fmla="*/ 0 h 2464526"/>
                    <a:gd name="connsiteX1" fmla="*/ 3696789 w 3696789"/>
                    <a:gd name="connsiteY1" fmla="*/ 1232263 h 2464526"/>
                    <a:gd name="connsiteX2" fmla="*/ 2464526 w 3696789"/>
                    <a:gd name="connsiteY2" fmla="*/ 2464526 h 2464526"/>
                    <a:gd name="connsiteX3" fmla="*/ 1877156 w 3696789"/>
                    <a:gd name="connsiteY3" fmla="*/ 2315799 h 2464526"/>
                    <a:gd name="connsiteX4" fmla="*/ 1848395 w 3696789"/>
                    <a:gd name="connsiteY4" fmla="*/ 2298325 h 2464526"/>
                    <a:gd name="connsiteX5" fmla="*/ 1921233 w 3696789"/>
                    <a:gd name="connsiteY5" fmla="*/ 2254075 h 2464526"/>
                    <a:gd name="connsiteX6" fmla="*/ 2464526 w 3696789"/>
                    <a:gd name="connsiteY6" fmla="*/ 1232263 h 2464526"/>
                    <a:gd name="connsiteX7" fmla="*/ 1921233 w 3696789"/>
                    <a:gd name="connsiteY7" fmla="*/ 210451 h 2464526"/>
                    <a:gd name="connsiteX8" fmla="*/ 1848395 w 3696789"/>
                    <a:gd name="connsiteY8" fmla="*/ 166201 h 2464526"/>
                    <a:gd name="connsiteX9" fmla="*/ 1877156 w 3696789"/>
                    <a:gd name="connsiteY9" fmla="*/ 148728 h 2464526"/>
                    <a:gd name="connsiteX10" fmla="*/ 2464526 w 3696789"/>
                    <a:gd name="connsiteY10" fmla="*/ 0 h 2464526"/>
                    <a:gd name="connsiteX11" fmla="*/ 1232263 w 3696789"/>
                    <a:gd name="connsiteY11" fmla="*/ 0 h 2464526"/>
                    <a:gd name="connsiteX12" fmla="*/ 1819633 w 3696789"/>
                    <a:gd name="connsiteY12" fmla="*/ 148728 h 2464526"/>
                    <a:gd name="connsiteX13" fmla="*/ 1848395 w 3696789"/>
                    <a:gd name="connsiteY13" fmla="*/ 166201 h 2464526"/>
                    <a:gd name="connsiteX14" fmla="*/ 1775556 w 3696789"/>
                    <a:gd name="connsiteY14" fmla="*/ 210451 h 2464526"/>
                    <a:gd name="connsiteX15" fmla="*/ 1232263 w 3696789"/>
                    <a:gd name="connsiteY15" fmla="*/ 1232263 h 2464526"/>
                    <a:gd name="connsiteX16" fmla="*/ 1775556 w 3696789"/>
                    <a:gd name="connsiteY16" fmla="*/ 2254075 h 2464526"/>
                    <a:gd name="connsiteX17" fmla="*/ 1848395 w 3696789"/>
                    <a:gd name="connsiteY17" fmla="*/ 2298325 h 2464526"/>
                    <a:gd name="connsiteX18" fmla="*/ 1819633 w 3696789"/>
                    <a:gd name="connsiteY18" fmla="*/ 2315799 h 2464526"/>
                    <a:gd name="connsiteX19" fmla="*/ 1232263 w 3696789"/>
                    <a:gd name="connsiteY19" fmla="*/ 2464526 h 2464526"/>
                    <a:gd name="connsiteX20" fmla="*/ 0 w 3696789"/>
                    <a:gd name="connsiteY20" fmla="*/ 1232263 h 2464526"/>
                    <a:gd name="connsiteX21" fmla="*/ 1232263 w 3696789"/>
                    <a:gd name="connsiteY21" fmla="*/ 0 h 24645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96789" h="2464526">
                      <a:moveTo>
                        <a:pt x="2464526" y="0"/>
                      </a:moveTo>
                      <a:cubicBezTo>
                        <a:pt x="3145086" y="0"/>
                        <a:pt x="3696789" y="551703"/>
                        <a:pt x="3696789" y="1232263"/>
                      </a:cubicBezTo>
                      <a:cubicBezTo>
                        <a:pt x="3696789" y="1912823"/>
                        <a:pt x="3145086" y="2464526"/>
                        <a:pt x="2464526" y="2464526"/>
                      </a:cubicBezTo>
                      <a:cubicBezTo>
                        <a:pt x="2251851" y="2464526"/>
                        <a:pt x="2051760" y="2410649"/>
                        <a:pt x="1877156" y="2315799"/>
                      </a:cubicBezTo>
                      <a:lnTo>
                        <a:pt x="1848395" y="2298325"/>
                      </a:lnTo>
                      <a:lnTo>
                        <a:pt x="1921233" y="2254075"/>
                      </a:lnTo>
                      <a:cubicBezTo>
                        <a:pt x="2249017" y="2032628"/>
                        <a:pt x="2464526" y="1657613"/>
                        <a:pt x="2464526" y="1232263"/>
                      </a:cubicBezTo>
                      <a:cubicBezTo>
                        <a:pt x="2464526" y="806913"/>
                        <a:pt x="2249017" y="431898"/>
                        <a:pt x="1921233" y="210451"/>
                      </a:cubicBezTo>
                      <a:lnTo>
                        <a:pt x="1848395" y="166201"/>
                      </a:lnTo>
                      <a:lnTo>
                        <a:pt x="1877156" y="148728"/>
                      </a:lnTo>
                      <a:cubicBezTo>
                        <a:pt x="2051760" y="53877"/>
                        <a:pt x="2251851" y="0"/>
                        <a:pt x="2464526" y="0"/>
                      </a:cubicBezTo>
                      <a:close/>
                      <a:moveTo>
                        <a:pt x="1232263" y="0"/>
                      </a:moveTo>
                      <a:cubicBezTo>
                        <a:pt x="1444938" y="0"/>
                        <a:pt x="1645029" y="53877"/>
                        <a:pt x="1819633" y="148728"/>
                      </a:cubicBezTo>
                      <a:lnTo>
                        <a:pt x="1848395" y="166201"/>
                      </a:lnTo>
                      <a:lnTo>
                        <a:pt x="1775556" y="210451"/>
                      </a:lnTo>
                      <a:cubicBezTo>
                        <a:pt x="1447772" y="431898"/>
                        <a:pt x="1232263" y="806913"/>
                        <a:pt x="1232263" y="1232263"/>
                      </a:cubicBezTo>
                      <a:cubicBezTo>
                        <a:pt x="1232263" y="1657613"/>
                        <a:pt x="1447772" y="2032628"/>
                        <a:pt x="1775556" y="2254075"/>
                      </a:cubicBezTo>
                      <a:lnTo>
                        <a:pt x="1848395" y="2298325"/>
                      </a:lnTo>
                      <a:lnTo>
                        <a:pt x="1819633" y="2315799"/>
                      </a:lnTo>
                      <a:cubicBezTo>
                        <a:pt x="1645029" y="2410649"/>
                        <a:pt x="1444938" y="2464526"/>
                        <a:pt x="1232263" y="2464526"/>
                      </a:cubicBezTo>
                      <a:cubicBezTo>
                        <a:pt x="551703" y="2464526"/>
                        <a:pt x="0" y="1912823"/>
                        <a:pt x="0" y="1232263"/>
                      </a:cubicBezTo>
                      <a:cubicBezTo>
                        <a:pt x="0" y="551703"/>
                        <a:pt x="551703" y="0"/>
                        <a:pt x="1232263" y="0"/>
                      </a:cubicBezTo>
                      <a:close/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endParaRPr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7341430" y="3413763"/>
                <a:ext cx="5886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dirty="0" smtClean="0">
                    <a:latin typeface="KoPub돋움체_Pro Bold" panose="02020603020101020101" pitchFamily="18" charset="-127"/>
                    <a:ea typeface="KoPub돋움체_Pro Bold" panose="02020603020101020101" pitchFamily="18" charset="-127"/>
                  </a:rPr>
                  <a:t>주식</a:t>
                </a:r>
                <a:endParaRPr lang="ko-KR" altLang="en-US" dirty="0">
                  <a:latin typeface="KoPub돋움체_Pro Bold" panose="02020603020101020101" pitchFamily="18" charset="-127"/>
                  <a:ea typeface="KoPub돋움체_Pro Bold" panose="02020603020101020101" pitchFamily="18" charset="-127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4876903" y="3413763"/>
                <a:ext cx="5886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dirty="0" smtClean="0">
                    <a:latin typeface="KoPub돋움체_Pro Bold" panose="02020603020101020101" pitchFamily="18" charset="-127"/>
                    <a:ea typeface="KoPub돋움체_Pro Bold" panose="02020603020101020101" pitchFamily="18" charset="-127"/>
                  </a:rPr>
                  <a:t>펀드</a:t>
                </a:r>
                <a:endParaRPr lang="ko-KR" altLang="en-US" dirty="0">
                  <a:latin typeface="KoPub돋움체_Pro Bold" panose="02020603020101020101" pitchFamily="18" charset="-127"/>
                  <a:ea typeface="KoPub돋움체_Pro Bold" panose="02020603020101020101" pitchFamily="18" charset="-127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026258" y="2843429"/>
                <a:ext cx="688645" cy="4502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800" dirty="0" smtClean="0">
                    <a:latin typeface="KoPub돋움체_Pro Bold" panose="02020603020101020101" pitchFamily="18" charset="-127"/>
                    <a:ea typeface="KoPub돋움체_Pro Bold" panose="02020603020101020101" pitchFamily="18" charset="-127"/>
                  </a:rPr>
                  <a:t>ETF</a:t>
                </a:r>
                <a:endParaRPr lang="ko-KR" altLang="en-US" sz="2800" dirty="0">
                  <a:latin typeface="KoPub돋움체_Pro Bold" panose="02020603020101020101" pitchFamily="18" charset="-127"/>
                  <a:ea typeface="KoPub돋움체_Pro Bold" panose="02020603020101020101" pitchFamily="18" charset="-127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832255" y="3152153"/>
                <a:ext cx="2561920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ko-KR" altLang="en-US" dirty="0" smtClean="0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rPr>
                  <a:t>시장수익률 추종</a:t>
                </a:r>
                <a:endParaRPr lang="en-US" altLang="ko-KR" dirty="0" smtClean="0">
                  <a:latin typeface="KoPub돋움체_Pro Light" panose="02020603020101020101" pitchFamily="18" charset="-127"/>
                  <a:ea typeface="KoPub돋움체_Pro Light" panose="02020603020101020101" pitchFamily="18" charset="-127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ko-KR" altLang="en-US" dirty="0" smtClean="0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rPr>
                  <a:t>낮은 회전율</a:t>
                </a:r>
                <a:r>
                  <a:rPr lang="en-US" altLang="ko-KR" dirty="0" smtClean="0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rPr>
                  <a:t>, </a:t>
                </a:r>
                <a:r>
                  <a:rPr lang="ko-KR" altLang="en-US" dirty="0" smtClean="0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rPr>
                  <a:t>낮은 비용</a:t>
                </a:r>
                <a:endParaRPr lang="en-US" altLang="ko-KR" dirty="0" smtClean="0">
                  <a:latin typeface="KoPub돋움체_Pro Light" panose="02020603020101020101" pitchFamily="18" charset="-127"/>
                  <a:ea typeface="KoPub돋움체_Pro Light" panose="02020603020101020101" pitchFamily="18" charset="-127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ko-KR" altLang="en-US" dirty="0" smtClean="0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rPr>
                  <a:t>매니저 리스크 낮음</a:t>
                </a:r>
                <a:endParaRPr lang="ko-KR" altLang="en-US" dirty="0">
                  <a:latin typeface="KoPub돋움체_Pro Light" panose="02020603020101020101" pitchFamily="18" charset="-127"/>
                  <a:ea typeface="KoPub돋움체_Pro Light" panose="02020603020101020101" pitchFamily="18" charset="-127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8573692" y="3152153"/>
                <a:ext cx="256031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ko-KR" altLang="en-US" dirty="0" smtClean="0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rPr>
                  <a:t>실시간 거래 가능</a:t>
                </a:r>
                <a:endParaRPr lang="en-US" altLang="ko-KR" dirty="0" smtClean="0">
                  <a:latin typeface="KoPub돋움체_Pro Light" panose="02020603020101020101" pitchFamily="18" charset="-127"/>
                  <a:ea typeface="KoPub돋움체_Pro Light" panose="02020603020101020101" pitchFamily="18" charset="-127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ko-KR" altLang="en-US" dirty="0" smtClean="0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rPr>
                  <a:t>투자 내용 실시간 조회 </a:t>
                </a:r>
                <a:endParaRPr lang="en-US" altLang="ko-KR" dirty="0" smtClean="0">
                  <a:latin typeface="KoPub돋움체_Pro Light" panose="02020603020101020101" pitchFamily="18" charset="-127"/>
                  <a:ea typeface="KoPub돋움체_Pro Light" panose="02020603020101020101" pitchFamily="18" charset="-127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ko-KR" altLang="en-US" dirty="0" smtClean="0">
                    <a:latin typeface="KoPub돋움체_Pro Light" panose="02020603020101020101" pitchFamily="18" charset="-127"/>
                    <a:ea typeface="KoPub돋움체_Pro Light" panose="02020603020101020101" pitchFamily="18" charset="-127"/>
                  </a:rPr>
                  <a:t>풍부한 유동성</a:t>
                </a:r>
                <a:endParaRPr lang="ko-KR" altLang="en-US" dirty="0">
                  <a:latin typeface="KoPub돋움체_Pro Light" panose="02020603020101020101" pitchFamily="18" charset="-127"/>
                  <a:ea typeface="KoPub돋움체_Pro Light" panose="02020603020101020101" pitchFamily="18" charset="-127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355273" y="2718169"/>
                <a:ext cx="12618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dirty="0" smtClean="0">
                    <a:latin typeface="KoPub돋움체_Pro Bold" panose="02020603020101020101" pitchFamily="18" charset="-127"/>
                    <a:ea typeface="KoPub돋움체_Pro Bold" panose="02020603020101020101" pitchFamily="18" charset="-127"/>
                  </a:rPr>
                  <a:t>펀드의 장점</a:t>
                </a:r>
                <a:endParaRPr lang="ko-KR" altLang="en-US" dirty="0">
                  <a:latin typeface="KoPub돋움체_Pro Bold" panose="02020603020101020101" pitchFamily="18" charset="-127"/>
                  <a:ea typeface="KoPub돋움체_Pro Bold" panose="02020603020101020101" pitchFamily="18" charset="-127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8986982" y="2718169"/>
                <a:ext cx="12618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dirty="0" smtClean="0">
                    <a:latin typeface="KoPub돋움체_Pro Bold" panose="02020603020101020101" pitchFamily="18" charset="-127"/>
                    <a:ea typeface="KoPub돋움체_Pro Bold" panose="02020603020101020101" pitchFamily="18" charset="-127"/>
                  </a:rPr>
                  <a:t>주식의 장점</a:t>
                </a:r>
                <a:endParaRPr lang="ko-KR" altLang="en-US" dirty="0">
                  <a:latin typeface="KoPub돋움체_Pro Bold" panose="02020603020101020101" pitchFamily="18" charset="-127"/>
                  <a:ea typeface="KoPub돋움체_Pro Bold" panose="02020603020101020101" pitchFamily="18" charset="-127"/>
                </a:endParaRPr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>
              <a:off x="5125690" y="3761020"/>
              <a:ext cx="184698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ko-KR" altLang="en-US" sz="1600" dirty="0" smtClean="0"/>
                <a:t>시장수익률 추종</a:t>
              </a:r>
              <a:endParaRPr lang="en-US" altLang="ko-KR" sz="1600" dirty="0" smtClean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ko-KR" altLang="en-US" sz="1600" dirty="0" smtClean="0"/>
                <a:t>실시간 거래 </a:t>
              </a:r>
              <a:endParaRPr lang="en-US" altLang="ko-KR" sz="1600" dirty="0" smtClean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ko-KR" altLang="en-US" sz="1600" dirty="0" smtClean="0"/>
                <a:t>낮은 비용 </a:t>
              </a:r>
              <a:endParaRPr lang="ko-KR" altLang="en-US" sz="1600" dirty="0"/>
            </a:p>
          </p:txBody>
        </p:sp>
      </p:grpSp>
      <p:sp>
        <p:nvSpPr>
          <p:cNvPr id="4" name="모서리가 둥근 직사각형 3"/>
          <p:cNvSpPr/>
          <p:nvPr/>
        </p:nvSpPr>
        <p:spPr>
          <a:xfrm>
            <a:off x="2549898" y="5552069"/>
            <a:ext cx="7116115" cy="58831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dirty="0" smtClean="0"/>
              <a:t>주식과 펀드의 장점을 합친 </a:t>
            </a:r>
            <a:r>
              <a:rPr lang="ko-KR" altLang="en-US" dirty="0" err="1" smtClean="0"/>
              <a:t>매매형</a:t>
            </a:r>
            <a:r>
              <a:rPr lang="ko-KR" altLang="en-US" dirty="0" smtClean="0"/>
              <a:t> 펀드</a:t>
            </a:r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316455" y="1727259"/>
            <a:ext cx="5705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+mj-ea"/>
                <a:ea typeface="+mj-ea"/>
              </a:rPr>
              <a:t>“</a:t>
            </a:r>
            <a:r>
              <a:rPr lang="ko-KR" altLang="en-US" sz="2400" dirty="0" smtClean="0">
                <a:latin typeface="+mj-ea"/>
                <a:ea typeface="+mj-ea"/>
              </a:rPr>
              <a:t>펀드와 주식의 장점이 결합된 혁신 금융상품</a:t>
            </a:r>
            <a:r>
              <a:rPr lang="en-US" altLang="ko-KR" sz="2400" dirty="0" smtClean="0">
                <a:latin typeface="+mj-ea"/>
                <a:ea typeface="+mj-ea"/>
              </a:rPr>
              <a:t>”</a:t>
            </a:r>
            <a:endParaRPr lang="ko-KR" altLang="en-US" sz="2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6752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ED7100"/>
      </a:dk2>
      <a:lt2>
        <a:srgbClr val="E7280F"/>
      </a:lt2>
      <a:accent1>
        <a:srgbClr val="777576"/>
      </a:accent1>
      <a:accent2>
        <a:srgbClr val="8EB1B2"/>
      </a:accent2>
      <a:accent3>
        <a:srgbClr val="000000"/>
      </a:accent3>
      <a:accent4>
        <a:srgbClr val="3D3935"/>
      </a:accent4>
      <a:accent5>
        <a:srgbClr val="8F8F8E"/>
      </a:accent5>
      <a:accent6>
        <a:srgbClr val="A9A9A8"/>
      </a:accent6>
      <a:hlink>
        <a:srgbClr val="0000FF"/>
      </a:hlink>
      <a:folHlink>
        <a:srgbClr val="800080"/>
      </a:folHlink>
    </a:clrScheme>
    <a:fontScheme name="Mirae Asset Font">
      <a:majorFont>
        <a:latin typeface="KoPub돋움체_Pro Bold"/>
        <a:ea typeface="KoPub돋움체_Pro Bold"/>
        <a:cs typeface=""/>
      </a:majorFont>
      <a:minorFont>
        <a:latin typeface="KoPub돋움체_Pro Medium"/>
        <a:ea typeface="KoPub돋움체_Pro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>
            <a:lumMod val="75000"/>
          </a:schemeClr>
        </a:solidFill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128990</TotalTime>
  <Words>4531</Words>
  <Application>Microsoft Office PowerPoint</Application>
  <PresentationFormat>사용자 지정</PresentationFormat>
  <Paragraphs>841</Paragraphs>
  <Slides>59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59</vt:i4>
      </vt:variant>
    </vt:vector>
  </HeadingPairs>
  <TitlesOfParts>
    <vt:vector size="69" baseType="lpstr">
      <vt:lpstr>Calibri</vt:lpstr>
      <vt:lpstr>돋움</vt:lpstr>
      <vt:lpstr>맑은 고딕</vt:lpstr>
      <vt:lpstr>Noto Sans</vt:lpstr>
      <vt:lpstr>Arial</vt:lpstr>
      <vt:lpstr>Wingdings</vt:lpstr>
      <vt:lpstr>KoPub돋움체_Pro Medium</vt:lpstr>
      <vt:lpstr>KoPub돋움체_Pro Light</vt:lpstr>
      <vt:lpstr>KoPub돋움체_Pro Bold</vt:lpstr>
      <vt:lpstr>Office 테마</vt:lpstr>
      <vt:lpstr>내 노후를 위한 현명한 투자방법, 이제는 ETF 투자가 답이다! </vt:lpstr>
      <vt:lpstr>PowerPoint 프레젠테이션</vt:lpstr>
      <vt:lpstr>주요지수 수익률</vt:lpstr>
      <vt:lpstr>지금은 어느 국면일까?</vt:lpstr>
      <vt:lpstr>투자의 새로운 트렌드, ETF </vt:lpstr>
      <vt:lpstr>I. 투자의 새로운 트렌드, ETF </vt:lpstr>
      <vt:lpstr>I. 투자의 새로운 트렌드, ETF – 글로벌 ETF 시장  </vt:lpstr>
      <vt:lpstr>I. 투자의 새로운 트렌드, ETF – 국내 ETF 시장 </vt:lpstr>
      <vt:lpstr>I. 투자의 새로운 트렌드, ETF – ETF란 무엇인가</vt:lpstr>
      <vt:lpstr>I. 투자의 새로운 트렌드, ETF – ETF란 무엇인가</vt:lpstr>
      <vt:lpstr>I. 투자의 새로운 트렌드, ETF – ETF가 주목받는 이유</vt:lpstr>
      <vt:lpstr>I. 투자의 새로운 트렌드, ETF – 최근 ETF 시장의 트렌드  </vt:lpstr>
      <vt:lpstr>II. ETF 투자를 위해 알아두어야 하는 기본 개념</vt:lpstr>
      <vt:lpstr>II. ETF 기본 개념 – 종목명으로 알아보는 ETF </vt:lpstr>
      <vt:lpstr>II. ETF 기본 개념 – 기초지수 &amp; 비교지수 </vt:lpstr>
      <vt:lpstr>II. ETF 기본 개념 – 분배금 </vt:lpstr>
      <vt:lpstr>II. ETF 기본 개념 – 분배금 </vt:lpstr>
      <vt:lpstr>II. ETF 기본 개념 – NAV/iNAV</vt:lpstr>
      <vt:lpstr>II. ETF 기본 개념 – 괴리율과 추적오차 </vt:lpstr>
      <vt:lpstr>III. ETF 투자 시너지 극대화하기 : 연금/ISA</vt:lpstr>
      <vt:lpstr>III. ETF 투자 시너지 극대화하기 – ETF 투자가 가능한 연금계좌 </vt:lpstr>
      <vt:lpstr>III. ETF 투자 시너지 극대화하기 – 연금 내 ETF 투자 규모의 성장세 </vt:lpstr>
      <vt:lpstr>III. ETF 투자 시너지 극대화하기 : 연금/ISA</vt:lpstr>
      <vt:lpstr>III. ETF 투자 시너지 극대화하기 – 연금에서 효과적인 ETF 투자 </vt:lpstr>
      <vt:lpstr>III. ETF 투자 시너지 극대화하기 – 연금에서 효과적인 ETF 투자 </vt:lpstr>
      <vt:lpstr>III. ETF 투자 시너지 극대화하기 – ISA계좌에서 효과적인 ETF 투자 </vt:lpstr>
      <vt:lpstr>[참고] 세제 혜택 계좌별 투자 가능한 ETF </vt:lpstr>
      <vt:lpstr>IV. 주목할만한 ETF</vt:lpstr>
      <vt:lpstr>IV. 주목할만한 ETF 키워드 세 가지 </vt:lpstr>
      <vt:lpstr>IV. 주목할만한 ETF - 혁신 성장 테마 </vt:lpstr>
      <vt:lpstr>IV. 주목할만한 ETF - 혁신 성장 테마 </vt:lpstr>
      <vt:lpstr>IV. 주목할만한 ETF - 혁신 성장 테마 </vt:lpstr>
      <vt:lpstr>IV. 주목할만한 ETF - 혁신 성장 테마 </vt:lpstr>
      <vt:lpstr>IV. 주목할만한 ETF - 혁신 성장 테마 </vt:lpstr>
      <vt:lpstr>IV. 주목할만한 ETF - 혁신 성장 테마 : 전기차&amp;2차전지</vt:lpstr>
      <vt:lpstr>IV. 주목할만한 ETF - 혁신 성장 테마 : 전기차&amp;2차전지</vt:lpstr>
      <vt:lpstr>IV. 주목할만한 ETF - 혁신 성장 테마 : 전기차&amp;2차전지</vt:lpstr>
      <vt:lpstr>IV. 주목할만한 ETF - 혁신 성장 테마 : 반도체</vt:lpstr>
      <vt:lpstr>IV. 주목할만한 ETF - 혁신 성장 테마 : 반도체</vt:lpstr>
      <vt:lpstr>IV. 주목할만한 ETF - 혁신 성장 테마 : 반도체</vt:lpstr>
      <vt:lpstr>IV. 주목할만한 ETF - 혁신 성장 테마 : 사이버보안</vt:lpstr>
      <vt:lpstr>IV. 주목할만한 ETF - 혁신 성장 테마 : 사이버보안</vt:lpstr>
      <vt:lpstr>IV. 주목할만한 ETF - 혁신 성장 테마 : 사이버보안</vt:lpstr>
      <vt:lpstr>IV. 주목할만한 ETF – 포스트 코로나 : 리오프닝</vt:lpstr>
      <vt:lpstr>IV. 주목할만한 ETF – 포스트 코로나 : 리오프닝</vt:lpstr>
      <vt:lpstr>IV. 주목할만한 ETF – 포스트 코로나 : 리오프닝</vt:lpstr>
      <vt:lpstr>IV. 주목할만한 ETF – 자산배분 : 리츠부동산인프라 </vt:lpstr>
      <vt:lpstr>IV. 주목할만한 ETF – 자산배분 : 리츠부동산인프라 </vt:lpstr>
      <vt:lpstr>IV. 주목할만한 ETF – 자산배분 : 달러/원자재</vt:lpstr>
      <vt:lpstr>V. ETF 투자 시, 유의해야 하는 세가지 </vt:lpstr>
      <vt:lpstr>V. ETF 투자 시, 유의해야 하는 세가지 – 레버리지/인버스 ETF </vt:lpstr>
      <vt:lpstr>V. ETF 투자 시, 유의해야 하는 세가지 – 레버리지/인버스 ETF </vt:lpstr>
      <vt:lpstr>V. ETF 투자 시, 유의해야 하는 세가지 – 매매 유의시간 </vt:lpstr>
      <vt:lpstr>V. ETF 투자 시, 유의해야 하는 세가지 – 매매 유의시간 </vt:lpstr>
      <vt:lpstr>V. ETF 투자 시, 유의해야 하는 세가지 – 해외 투자형 ETF</vt:lpstr>
      <vt:lpstr>V. ETF 투자 시, 유의해야 하는 세가지 – 해외 투자형 ETF</vt:lpstr>
      <vt:lpstr>PowerPoint 프레젠테이션</vt:lpstr>
      <vt:lpstr>Notice</vt:lpstr>
      <vt:lpstr>PowerPoint 프레젠테이션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미래에셋자산운용 TIGER ETF 기관, 판매사 제안서 / 보고서  PPT 디자인 가이드라인</dc:title>
  <dc:creator>Jiyoung Doo(두지영)</dc:creator>
  <cp:lastModifiedBy>Lee, Seung Won (이승원)</cp:lastModifiedBy>
  <cp:revision>5722</cp:revision>
  <cp:lastPrinted>2022-04-21T06:26:32Z</cp:lastPrinted>
  <dcterms:created xsi:type="dcterms:W3CDTF">2006-10-05T04:04:58Z</dcterms:created>
  <dcterms:modified xsi:type="dcterms:W3CDTF">2022-04-21T23:23:15Z</dcterms:modified>
</cp:coreProperties>
</file>